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5B_BF7B91A7.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38"/>
  </p:notesMasterIdLst>
  <p:handoutMasterIdLst>
    <p:handoutMasterId r:id="rId39"/>
  </p:handoutMasterIdLst>
  <p:sldIdLst>
    <p:sldId id="257" r:id="rId2"/>
    <p:sldId id="309" r:id="rId3"/>
    <p:sldId id="267" r:id="rId4"/>
    <p:sldId id="316" r:id="rId5"/>
    <p:sldId id="317" r:id="rId6"/>
    <p:sldId id="318" r:id="rId7"/>
    <p:sldId id="343" r:id="rId8"/>
    <p:sldId id="344" r:id="rId9"/>
    <p:sldId id="345" r:id="rId10"/>
    <p:sldId id="346" r:id="rId11"/>
    <p:sldId id="347" r:id="rId12"/>
    <p:sldId id="348" r:id="rId13"/>
    <p:sldId id="297" r:id="rId14"/>
    <p:sldId id="305" r:id="rId15"/>
    <p:sldId id="280" r:id="rId16"/>
    <p:sldId id="291" r:id="rId17"/>
    <p:sldId id="295" r:id="rId18"/>
    <p:sldId id="296" r:id="rId19"/>
    <p:sldId id="282" r:id="rId20"/>
    <p:sldId id="283" r:id="rId21"/>
    <p:sldId id="299" r:id="rId22"/>
    <p:sldId id="349" r:id="rId23"/>
    <p:sldId id="350" r:id="rId24"/>
    <p:sldId id="351" r:id="rId25"/>
    <p:sldId id="294" r:id="rId26"/>
    <p:sldId id="306" r:id="rId27"/>
    <p:sldId id="340" r:id="rId28"/>
    <p:sldId id="307" r:id="rId29"/>
    <p:sldId id="308" r:id="rId30"/>
    <p:sldId id="341" r:id="rId31"/>
    <p:sldId id="342" r:id="rId32"/>
    <p:sldId id="310" r:id="rId33"/>
    <p:sldId id="311" r:id="rId34"/>
    <p:sldId id="312" r:id="rId35"/>
    <p:sldId id="313" r:id="rId36"/>
    <p:sldId id="269"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6FE6EE-2DA9-28FD-3339-52209EF6E62A}" name="Nguyen Quoc Thai 20206168" initials="NQT2" userId="S::Thai.NQ206168@sis.hust.edu.vn::fe381a76-4a8d-40d5-b2c8-82d131fb84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3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0467" autoAdjust="0"/>
  </p:normalViewPr>
  <p:slideViewPr>
    <p:cSldViewPr snapToGrid="0">
      <p:cViewPr varScale="1">
        <p:scale>
          <a:sx n="100" d="100"/>
          <a:sy n="100" d="100"/>
        </p:scale>
        <p:origin x="12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modernComment_15B_BF7B91A7.xml><?xml version="1.0" encoding="utf-8"?>
<p188:cmLst xmlns:a="http://schemas.openxmlformats.org/drawingml/2006/main" xmlns:r="http://schemas.openxmlformats.org/officeDocument/2006/relationships" xmlns:p188="http://schemas.microsoft.com/office/powerpoint/2018/8/main">
  <p188:cm id="{BD32B3C2-DDA4-41D0-ADEE-BF5418B2E24F}" authorId="{226FE6EE-2DA9-28FD-3339-52209EF6E62A}" created="2024-02-22T08:03:58.176">
    <ac:deMkLst xmlns:ac="http://schemas.microsoft.com/office/drawing/2013/main/command">
      <pc:docMk xmlns:pc="http://schemas.microsoft.com/office/powerpoint/2013/main/command"/>
      <pc:sldMk xmlns:pc="http://schemas.microsoft.com/office/powerpoint/2013/main/command" cId="3212546471" sldId="347"/>
      <ac:spMk id="7" creationId="{886875B4-C0B5-BBD5-E340-4F6FB540A4FA}"/>
    </ac:deMkLst>
    <p188:txBody>
      <a:bodyPr/>
      <a:lstStyle/>
      <a:p>
        <a:r>
          <a:rPr lang="en-US"/>
          <a:t>Trình bày các vấn đề cổ chai
- VD: Các vấn đề về dữ liệu ra sao, chưa có hệ thống cập nhật tự động
- Em đã giải quyết các vấn đề như thế nào 
- Kết quả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7/3/2024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Như</a:t>
            </a:r>
            <a:r>
              <a:rPr lang="en-US" dirty="0"/>
              <a:t> </a:t>
            </a:r>
            <a:r>
              <a:rPr lang="en-US" dirty="0" err="1"/>
              <a:t>mọi</a:t>
            </a:r>
            <a:r>
              <a:rPr lang="en-US" dirty="0"/>
              <a:t> </a:t>
            </a:r>
            <a:r>
              <a:rPr lang="en-US" dirty="0" err="1"/>
              <a:t>người</a:t>
            </a:r>
            <a:r>
              <a:rPr lang="en-US" dirty="0"/>
              <a:t> </a:t>
            </a:r>
            <a:r>
              <a:rPr lang="en-US" dirty="0" err="1"/>
              <a:t>đã</a:t>
            </a:r>
            <a:r>
              <a:rPr lang="en-US" dirty="0"/>
              <a:t> </a:t>
            </a:r>
            <a:r>
              <a:rPr lang="en-US" dirty="0" err="1"/>
              <a:t>biết</a:t>
            </a:r>
            <a:r>
              <a:rPr lang="en-US" dirty="0"/>
              <a:t>, </a:t>
            </a:r>
            <a:r>
              <a:rPr lang="en-US" dirty="0" err="1"/>
              <a:t>trong</a:t>
            </a:r>
            <a:r>
              <a:rPr lang="en-US" dirty="0"/>
              <a:t> </a:t>
            </a:r>
            <a:r>
              <a:rPr lang="en-US" dirty="0" err="1"/>
              <a:t>thời</a:t>
            </a:r>
            <a:r>
              <a:rPr lang="en-US" dirty="0"/>
              <a:t> </a:t>
            </a:r>
            <a:r>
              <a:rPr lang="en-US" dirty="0" err="1"/>
              <a:t>đại</a:t>
            </a:r>
            <a:r>
              <a:rPr lang="en-US" dirty="0"/>
              <a:t> </a:t>
            </a:r>
            <a:r>
              <a:rPr lang="en-US" dirty="0" err="1"/>
              <a:t>số</a:t>
            </a:r>
            <a:r>
              <a:rPr lang="en-US" dirty="0"/>
              <a:t> </a:t>
            </a:r>
            <a:r>
              <a:rPr lang="en-US" dirty="0" err="1"/>
              <a:t>ngày</a:t>
            </a:r>
            <a:r>
              <a:rPr lang="en-US" dirty="0"/>
              <a:t> nay </a:t>
            </a:r>
            <a:r>
              <a:rPr lang="en-US" dirty="0" err="1"/>
              <a:t>thì</a:t>
            </a:r>
            <a:r>
              <a:rPr lang="en-US" dirty="0"/>
              <a:t> </a:t>
            </a:r>
            <a:r>
              <a:rPr lang="en-US" dirty="0" err="1"/>
              <a:t>mạng</a:t>
            </a:r>
            <a:r>
              <a:rPr lang="en-US" dirty="0"/>
              <a:t> internet </a:t>
            </a:r>
            <a:r>
              <a:rPr lang="en-US" dirty="0" err="1"/>
              <a:t>rất</a:t>
            </a:r>
            <a:r>
              <a:rPr lang="en-US" dirty="0"/>
              <a:t> </a:t>
            </a:r>
            <a:r>
              <a:rPr lang="en-US" dirty="0" err="1"/>
              <a:t>phát</a:t>
            </a:r>
            <a:r>
              <a:rPr lang="en-US" dirty="0"/>
              <a:t> </a:t>
            </a:r>
            <a:r>
              <a:rPr lang="en-US" dirty="0" err="1"/>
              <a:t>triển</a:t>
            </a:r>
            <a:r>
              <a:rPr lang="en-US" dirty="0"/>
              <a:t>, </a:t>
            </a:r>
            <a:r>
              <a:rPr lang="en-US" dirty="0" err="1"/>
              <a:t>kéo</a:t>
            </a:r>
            <a:r>
              <a:rPr lang="en-US" dirty="0"/>
              <a:t> </a:t>
            </a:r>
            <a:r>
              <a:rPr lang="en-US" dirty="0" err="1"/>
              <a:t>theo</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thị</a:t>
            </a:r>
            <a:r>
              <a:rPr lang="en-US" dirty="0"/>
              <a:t> </a:t>
            </a:r>
            <a:r>
              <a:rPr lang="en-US" dirty="0" err="1"/>
              <a:t>trường</a:t>
            </a:r>
            <a:r>
              <a:rPr lang="en-US" dirty="0"/>
              <a:t> </a:t>
            </a:r>
            <a:r>
              <a:rPr lang="en-US" dirty="0" err="1"/>
              <a:t>tuyển</a:t>
            </a:r>
            <a:r>
              <a:rPr lang="en-US" dirty="0"/>
              <a:t> </a:t>
            </a:r>
            <a:r>
              <a:rPr lang="en-US" dirty="0" err="1"/>
              <a:t>dụng</a:t>
            </a:r>
            <a:r>
              <a:rPr lang="en-US" dirty="0"/>
              <a:t> </a:t>
            </a:r>
            <a:r>
              <a:rPr lang="en-US" dirty="0" err="1"/>
              <a:t>việc</a:t>
            </a:r>
            <a:r>
              <a:rPr lang="en-US" dirty="0"/>
              <a:t> </a:t>
            </a:r>
            <a:r>
              <a:rPr lang="en-US" dirty="0" err="1"/>
              <a:t>làm</a:t>
            </a:r>
            <a:r>
              <a:rPr lang="en-US" dirty="0"/>
              <a:t> online. </a:t>
            </a:r>
          </a:p>
          <a:p>
            <a:r>
              <a:rPr lang="en-US" dirty="0"/>
              <a:t>Song </a:t>
            </a:r>
            <a:r>
              <a:rPr lang="en-US" dirty="0" err="1"/>
              <a:t>song</a:t>
            </a:r>
            <a:r>
              <a:rPr lang="en-US" dirty="0"/>
              <a:t> </a:t>
            </a:r>
            <a:r>
              <a:rPr lang="en-US" dirty="0" err="1"/>
              <a:t>với</a:t>
            </a:r>
            <a:r>
              <a:rPr lang="en-US" dirty="0"/>
              <a:t> </a:t>
            </a:r>
            <a:r>
              <a:rPr lang="en-US" dirty="0" err="1"/>
              <a:t>đó</a:t>
            </a:r>
            <a:r>
              <a:rPr lang="en-US" dirty="0"/>
              <a:t> </a:t>
            </a:r>
            <a:r>
              <a:rPr lang="en-US" dirty="0" err="1"/>
              <a:t>thì</a:t>
            </a:r>
            <a:r>
              <a:rPr lang="en-US" dirty="0"/>
              <a:t> </a:t>
            </a:r>
            <a:r>
              <a:rPr lang="en-US" dirty="0" err="1"/>
              <a:t>cũng</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trang</a:t>
            </a:r>
            <a:r>
              <a:rPr lang="en-US" dirty="0"/>
              <a:t> web </a:t>
            </a:r>
            <a:r>
              <a:rPr lang="en-US" dirty="0" err="1"/>
              <a:t>nền</a:t>
            </a:r>
            <a:r>
              <a:rPr lang="en-US" dirty="0"/>
              <a:t> </a:t>
            </a:r>
            <a:r>
              <a:rPr lang="en-US" dirty="0" err="1"/>
              <a:t>tảng</a:t>
            </a:r>
            <a:r>
              <a:rPr lang="en-US" dirty="0"/>
              <a:t> </a:t>
            </a:r>
            <a:r>
              <a:rPr lang="en-US" dirty="0" err="1"/>
              <a:t>kết</a:t>
            </a:r>
            <a:r>
              <a:rPr lang="en-US" dirty="0"/>
              <a:t> </a:t>
            </a:r>
            <a:r>
              <a:rPr lang="en-US" dirty="0" err="1"/>
              <a:t>nối</a:t>
            </a:r>
            <a:r>
              <a:rPr lang="en-US" dirty="0"/>
              <a:t> </a:t>
            </a:r>
            <a:r>
              <a:rPr lang="en-US" dirty="0" err="1"/>
              <a:t>giữa</a:t>
            </a:r>
            <a:r>
              <a:rPr lang="en-US" dirty="0"/>
              <a:t> </a:t>
            </a:r>
            <a:r>
              <a:rPr lang="en-US" dirty="0" err="1"/>
              <a:t>nhà</a:t>
            </a:r>
            <a:r>
              <a:rPr lang="en-US" dirty="0"/>
              <a:t> </a:t>
            </a:r>
            <a:r>
              <a:rPr lang="en-US" dirty="0" err="1"/>
              <a:t>tuyển</a:t>
            </a:r>
            <a:r>
              <a:rPr lang="en-US" dirty="0"/>
              <a:t> </a:t>
            </a:r>
            <a:r>
              <a:rPr lang="en-US" dirty="0" err="1"/>
              <a:t>dụng</a:t>
            </a:r>
            <a:r>
              <a:rPr lang="en-US" dirty="0"/>
              <a:t> </a:t>
            </a:r>
            <a:r>
              <a:rPr lang="en-US" dirty="0" err="1"/>
              <a:t>và</a:t>
            </a:r>
            <a:r>
              <a:rPr lang="en-US" dirty="0"/>
              <a:t> </a:t>
            </a:r>
            <a:r>
              <a:rPr lang="en-US" dirty="0" err="1"/>
              <a:t>ứng</a:t>
            </a:r>
            <a:r>
              <a:rPr lang="en-US" dirty="0"/>
              <a:t> </a:t>
            </a:r>
            <a:r>
              <a:rPr lang="en-US" dirty="0" err="1"/>
              <a:t>viên</a:t>
            </a:r>
            <a:r>
              <a:rPr lang="en-US" dirty="0"/>
              <a:t>. </a:t>
            </a:r>
            <a:r>
              <a:rPr lang="en-US" dirty="0" err="1"/>
              <a:t>Việc</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trang</a:t>
            </a:r>
            <a:r>
              <a:rPr lang="en-US" dirty="0"/>
              <a:t> web </a:t>
            </a:r>
            <a:r>
              <a:rPr lang="en-US" dirty="0" err="1"/>
              <a:t>như</a:t>
            </a:r>
            <a:r>
              <a:rPr lang="en-US" dirty="0"/>
              <a:t> </a:t>
            </a:r>
            <a:r>
              <a:rPr lang="en-US" dirty="0" err="1"/>
              <a:t>vậy</a:t>
            </a:r>
            <a:r>
              <a:rPr lang="en-US" dirty="0"/>
              <a:t> </a:t>
            </a:r>
            <a:r>
              <a:rPr lang="en-US" dirty="0" err="1"/>
              <a:t>khiến</a:t>
            </a:r>
            <a:r>
              <a:rPr lang="en-US" dirty="0"/>
              <a:t> </a:t>
            </a:r>
            <a:r>
              <a:rPr lang="en-US" dirty="0" err="1"/>
              <a:t>cho</a:t>
            </a:r>
            <a:r>
              <a:rPr lang="en-US" dirty="0"/>
              <a:t> </a:t>
            </a:r>
            <a:r>
              <a:rPr lang="en-US" dirty="0" err="1"/>
              <a:t>chúng</a:t>
            </a:r>
            <a:r>
              <a:rPr lang="en-US" dirty="0"/>
              <a:t> ta</a:t>
            </a:r>
          </a:p>
          <a:p>
            <a:r>
              <a:rPr lang="en-US" dirty="0" err="1"/>
              <a:t>Bối</a:t>
            </a:r>
            <a:r>
              <a:rPr lang="en-US" dirty="0"/>
              <a:t> </a:t>
            </a:r>
            <a:r>
              <a:rPr lang="en-US" dirty="0" err="1"/>
              <a:t>rối</a:t>
            </a:r>
            <a:r>
              <a:rPr lang="en-US" dirty="0"/>
              <a:t> </a:t>
            </a:r>
            <a:r>
              <a:rPr lang="en-US" dirty="0" err="1"/>
              <a:t>khi</a:t>
            </a:r>
            <a:r>
              <a:rPr lang="en-US" dirty="0"/>
              <a:t> </a:t>
            </a:r>
            <a:r>
              <a:rPr lang="en-US" dirty="0" err="1"/>
              <a:t>muốn</a:t>
            </a:r>
            <a:r>
              <a:rPr lang="en-US" dirty="0"/>
              <a:t> </a:t>
            </a:r>
            <a:r>
              <a:rPr lang="en-US" dirty="0" err="1"/>
              <a:t>tìm</a:t>
            </a:r>
            <a:r>
              <a:rPr lang="en-US" dirty="0"/>
              <a:t> </a:t>
            </a:r>
            <a:r>
              <a:rPr lang="en-US" dirty="0" err="1"/>
              <a:t>hiểu</a:t>
            </a:r>
            <a:r>
              <a:rPr lang="en-US" dirty="0"/>
              <a:t> </a:t>
            </a:r>
            <a:r>
              <a:rPr lang="en-US" dirty="0" err="1"/>
              <a:t>việc</a:t>
            </a:r>
            <a:r>
              <a:rPr lang="en-US" dirty="0"/>
              <a:t> </a:t>
            </a:r>
            <a:r>
              <a:rPr lang="en-US" dirty="0" err="1"/>
              <a:t>làm</a:t>
            </a:r>
            <a:r>
              <a:rPr lang="en-US" dirty="0"/>
              <a:t> </a:t>
            </a:r>
            <a:r>
              <a:rPr lang="en-US" dirty="0" err="1"/>
              <a:t>phù</a:t>
            </a:r>
            <a:r>
              <a:rPr lang="en-US" dirty="0"/>
              <a:t> </a:t>
            </a:r>
            <a:r>
              <a:rPr lang="en-US" dirty="0" err="1"/>
              <a:t>hợp</a:t>
            </a:r>
            <a:r>
              <a:rPr lang="en-US" dirty="0"/>
              <a:t>. </a:t>
            </a:r>
            <a:r>
              <a:rPr lang="en-US" dirty="0" err="1"/>
              <a:t>Chính</a:t>
            </a:r>
            <a:r>
              <a:rPr lang="en-US" dirty="0"/>
              <a:t> </a:t>
            </a:r>
            <a:r>
              <a:rPr lang="en-US" dirty="0" err="1"/>
              <a:t>vì</a:t>
            </a:r>
            <a:r>
              <a:rPr lang="en-US" dirty="0"/>
              <a:t> </a:t>
            </a:r>
            <a:r>
              <a:rPr lang="en-US" dirty="0" err="1"/>
              <a:t>vậy</a:t>
            </a:r>
            <a:r>
              <a:rPr lang="en-US" dirty="0"/>
              <a:t>, </a:t>
            </a:r>
            <a:r>
              <a:rPr lang="en-US" dirty="0" err="1"/>
              <a:t>đồ</a:t>
            </a:r>
            <a:r>
              <a:rPr lang="en-US" dirty="0"/>
              <a:t> </a:t>
            </a:r>
            <a:r>
              <a:rPr lang="en-US" dirty="0" err="1"/>
              <a:t>án</a:t>
            </a:r>
            <a:r>
              <a:rPr lang="en-US" dirty="0"/>
              <a:t> </a:t>
            </a:r>
            <a:r>
              <a:rPr lang="en-US" dirty="0" err="1"/>
              <a:t>này</a:t>
            </a:r>
            <a:r>
              <a:rPr lang="en-US" dirty="0"/>
              <a:t> </a:t>
            </a:r>
            <a:r>
              <a:rPr lang="en-US" dirty="0" err="1"/>
              <a:t>đề</a:t>
            </a:r>
            <a:r>
              <a:rPr lang="en-US" dirty="0"/>
              <a:t> </a:t>
            </a:r>
            <a:r>
              <a:rPr lang="en-US" dirty="0" err="1"/>
              <a:t>xuất</a:t>
            </a:r>
            <a:r>
              <a:rPr lang="en-US" dirty="0"/>
              <a:t> </a:t>
            </a:r>
            <a:r>
              <a:rPr lang="en-US" dirty="0" err="1"/>
              <a:t>đề</a:t>
            </a:r>
            <a:r>
              <a:rPr lang="en-US" dirty="0"/>
              <a:t> </a:t>
            </a:r>
            <a:r>
              <a:rPr lang="en-US" dirty="0" err="1"/>
              <a:t>tài</a:t>
            </a:r>
            <a:r>
              <a:rPr lang="en-US" dirty="0"/>
              <a:t>…</a:t>
            </a:r>
            <a:r>
              <a:rPr lang="en-US" dirty="0" err="1"/>
              <a:t>nhằm</a:t>
            </a:r>
            <a:r>
              <a:rPr lang="en-US" dirty="0"/>
              <a:t> </a:t>
            </a:r>
            <a:r>
              <a:rPr lang="en-US" dirty="0" err="1"/>
              <a:t>giúp</a:t>
            </a:r>
            <a:r>
              <a:rPr lang="en-US" dirty="0"/>
              <a:t> </a:t>
            </a:r>
            <a:r>
              <a:rPr lang="en-US" dirty="0" err="1"/>
              <a:t>mọi</a:t>
            </a:r>
            <a:r>
              <a:rPr lang="en-US" dirty="0"/>
              <a:t> </a:t>
            </a:r>
            <a:r>
              <a:rPr lang="en-US" dirty="0" err="1"/>
              <a:t>người</a:t>
            </a:r>
            <a:r>
              <a:rPr lang="en-US" dirty="0"/>
              <a:t> </a:t>
            </a:r>
            <a:r>
              <a:rPr lang="en-US" dirty="0" err="1"/>
              <a:t>thuận</a:t>
            </a:r>
            <a:r>
              <a:rPr lang="en-US" dirty="0"/>
              <a:t> </a:t>
            </a:r>
            <a:r>
              <a:rPr lang="en-US" dirty="0" err="1"/>
              <a:t>tiện</a:t>
            </a:r>
            <a:r>
              <a:rPr lang="en-US" dirty="0"/>
              <a:t> </a:t>
            </a:r>
            <a:r>
              <a:rPr lang="en-US" dirty="0" err="1"/>
              <a:t>hơn</a:t>
            </a:r>
            <a:r>
              <a:rPr lang="en-US" dirty="0"/>
              <a:t> </a:t>
            </a:r>
            <a:r>
              <a:rPr lang="en-US" dirty="0" err="1"/>
              <a:t>trong</a:t>
            </a:r>
            <a:r>
              <a:rPr lang="en-US" dirty="0"/>
              <a:t> </a:t>
            </a:r>
            <a:r>
              <a:rPr lang="en-US" dirty="0" err="1"/>
              <a:t>xác</a:t>
            </a:r>
            <a:r>
              <a:rPr lang="en-US" dirty="0"/>
              <a:t> </a:t>
            </a:r>
            <a:r>
              <a:rPr lang="en-US" dirty="0" err="1"/>
              <a:t>định</a:t>
            </a:r>
            <a:r>
              <a:rPr lang="en-US" dirty="0"/>
              <a:t> xu </a:t>
            </a:r>
            <a:r>
              <a:rPr lang="en-US" dirty="0" err="1"/>
              <a:t>hướng</a:t>
            </a:r>
            <a:r>
              <a:rPr lang="en-US" dirty="0"/>
              <a:t> </a:t>
            </a:r>
            <a:r>
              <a:rPr lang="en-US" dirty="0" err="1"/>
              <a:t>thị</a:t>
            </a:r>
            <a:r>
              <a:rPr lang="en-US" dirty="0"/>
              <a:t> </a:t>
            </a:r>
            <a:r>
              <a:rPr lang="en-US" dirty="0" err="1"/>
              <a:t>trường</a:t>
            </a:r>
            <a:r>
              <a:rPr lang="en-US" dirty="0"/>
              <a:t> </a:t>
            </a:r>
            <a:r>
              <a:rPr lang="en-US" dirty="0" err="1"/>
              <a:t>và</a:t>
            </a:r>
            <a:r>
              <a:rPr lang="en-US" dirty="0"/>
              <a:t> </a:t>
            </a:r>
            <a:r>
              <a:rPr lang="en-US" dirty="0" err="1"/>
              <a:t>tìm</a:t>
            </a:r>
            <a:endParaRPr lang="en-US" dirty="0"/>
          </a:p>
          <a:p>
            <a:r>
              <a:rPr lang="en-US" dirty="0" err="1"/>
              <a:t>Công</a:t>
            </a:r>
            <a:r>
              <a:rPr lang="en-US" dirty="0"/>
              <a:t> </a:t>
            </a:r>
            <a:r>
              <a:rPr lang="en-US" dirty="0" err="1"/>
              <a:t>việc</a:t>
            </a:r>
            <a:r>
              <a:rPr lang="en-US" dirty="0"/>
              <a:t> </a:t>
            </a:r>
            <a:r>
              <a:rPr lang="en-US" dirty="0" err="1"/>
              <a:t>phù</a:t>
            </a:r>
            <a:r>
              <a:rPr lang="en-US" dirty="0"/>
              <a:t> </a:t>
            </a:r>
            <a:r>
              <a:rPr lang="en-US" dirty="0" err="1"/>
              <a:t>hợp</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353966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Tiếp đến em sẽ khảo sát các tin tuyển dụng của các trang web như sau:</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762574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phần này em sẽ tiến hành phân tích cấu trúc dữ liệu của các trang tin tuyển dụng và sau đó xây dựng danh mục chiều khái niệm. Thiết kế kiến trúc hệ thống và csdl vùng đệm và vùng kho dữ liệu</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11530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 thể thấy dữ liệu ở các trang tin tuyển dụng là khác nhau. VD Cấp bậc …</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228646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Thiết</a:t>
            </a:r>
            <a:r>
              <a:rPr lang="en-US" dirty="0"/>
              <a:t> </a:t>
            </a:r>
            <a:r>
              <a:rPr lang="en-US" dirty="0" err="1"/>
              <a:t>kế</a:t>
            </a:r>
            <a:r>
              <a:rPr lang="en-US" dirty="0"/>
              <a:t> </a:t>
            </a:r>
            <a:r>
              <a:rPr lang="en-US" dirty="0" err="1"/>
              <a:t>kiến</a:t>
            </a:r>
            <a:r>
              <a:rPr lang="en-US" dirty="0"/>
              <a:t> </a:t>
            </a:r>
            <a:r>
              <a:rPr lang="en-US" dirty="0" err="1"/>
              <a:t>trúc</a:t>
            </a:r>
            <a:r>
              <a:rPr lang="en-US" dirty="0"/>
              <a:t> </a:t>
            </a:r>
            <a:r>
              <a:rPr lang="en-US" dirty="0" err="1"/>
              <a:t>khai</a:t>
            </a:r>
            <a:r>
              <a:rPr lang="en-US" dirty="0"/>
              <a:t>  </a:t>
            </a:r>
            <a:r>
              <a:rPr lang="en-US" dirty="0" err="1"/>
              <a:t>thác</a:t>
            </a:r>
            <a:r>
              <a:rPr lang="en-US" dirty="0"/>
              <a:t> </a:t>
            </a:r>
            <a:r>
              <a:rPr lang="en-US" dirty="0" err="1"/>
              <a:t>dữ</a:t>
            </a:r>
            <a:r>
              <a:rPr lang="en-US" dirty="0"/>
              <a:t> lieu </a:t>
            </a:r>
          </a:p>
          <a:p>
            <a:r>
              <a:rPr lang="en-US" dirty="0"/>
              <a:t>+ Data Source: </a:t>
            </a:r>
            <a:r>
              <a:rPr lang="en-US" dirty="0" err="1"/>
              <a:t>là</a:t>
            </a:r>
            <a:r>
              <a:rPr lang="en-US" dirty="0"/>
              <a:t> </a:t>
            </a:r>
            <a:r>
              <a:rPr lang="en-US" dirty="0" err="1"/>
              <a:t>nơi</a:t>
            </a:r>
            <a:r>
              <a:rPr lang="en-US" dirty="0"/>
              <a:t> </a:t>
            </a:r>
            <a:r>
              <a:rPr lang="en-US" dirty="0" err="1"/>
              <a:t>em</a:t>
            </a:r>
            <a:r>
              <a:rPr lang="en-US" dirty="0"/>
              <a:t> crawl </a:t>
            </a:r>
            <a:r>
              <a:rPr lang="en-US" dirty="0" err="1"/>
              <a:t>dữ</a:t>
            </a:r>
            <a:r>
              <a:rPr lang="en-US" dirty="0"/>
              <a:t> </a:t>
            </a:r>
            <a:r>
              <a:rPr lang="en-US" dirty="0" err="1"/>
              <a:t>liệu</a:t>
            </a:r>
            <a:r>
              <a:rPr lang="en-US" dirty="0"/>
              <a:t> </a:t>
            </a:r>
            <a:r>
              <a:rPr lang="en-US" dirty="0" err="1"/>
              <a:t>của</a:t>
            </a:r>
            <a:r>
              <a:rPr lang="en-US" dirty="0"/>
              <a:t> </a:t>
            </a:r>
            <a:r>
              <a:rPr lang="en-US" dirty="0" err="1"/>
              <a:t>các</a:t>
            </a:r>
            <a:r>
              <a:rPr lang="en-US" dirty="0"/>
              <a:t> </a:t>
            </a:r>
            <a:r>
              <a:rPr lang="en-US" dirty="0" err="1"/>
              <a:t>trang</a:t>
            </a:r>
            <a:r>
              <a:rPr lang="en-US" dirty="0"/>
              <a:t> tin </a:t>
            </a:r>
            <a:r>
              <a:rPr lang="en-US" dirty="0" err="1"/>
              <a:t>tuyển</a:t>
            </a:r>
            <a:r>
              <a:rPr lang="en-US" dirty="0"/>
              <a:t> </a:t>
            </a:r>
            <a:r>
              <a:rPr lang="en-US" dirty="0" err="1"/>
              <a:t>dụng</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Scrapy, selenium</a:t>
            </a:r>
          </a:p>
          <a:p>
            <a:r>
              <a:rPr lang="en-US" dirty="0"/>
              <a:t>+ Stagging: </a:t>
            </a:r>
            <a:r>
              <a:rPr lang="en-US" dirty="0" err="1"/>
              <a:t>sau</a:t>
            </a:r>
            <a:r>
              <a:rPr lang="en-US" dirty="0"/>
              <a:t> </a:t>
            </a:r>
            <a:r>
              <a:rPr lang="en-US" dirty="0" err="1"/>
              <a:t>khi</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đưa</a:t>
            </a:r>
            <a:r>
              <a:rPr lang="en-US" dirty="0"/>
              <a:t> </a:t>
            </a:r>
            <a:r>
              <a:rPr lang="en-US" dirty="0" err="1"/>
              <a:t>về</a:t>
            </a:r>
            <a:r>
              <a:rPr lang="en-US" dirty="0"/>
              <a:t> </a:t>
            </a:r>
            <a:r>
              <a:rPr lang="en-US" dirty="0" err="1"/>
              <a:t>thì</a:t>
            </a:r>
            <a:r>
              <a:rPr lang="en-US" dirty="0"/>
              <a:t> </a:t>
            </a:r>
            <a:r>
              <a:rPr lang="en-US" dirty="0" err="1"/>
              <a:t>em</a:t>
            </a:r>
            <a:r>
              <a:rPr lang="en-US" dirty="0"/>
              <a:t> </a:t>
            </a:r>
            <a:r>
              <a:rPr lang="en-US" dirty="0" err="1"/>
              <a:t>sẽ</a:t>
            </a:r>
            <a:r>
              <a:rPr lang="en-US" dirty="0"/>
              <a:t> </a:t>
            </a:r>
            <a:r>
              <a:rPr lang="en-US" dirty="0" err="1"/>
              <a:t>đưa</a:t>
            </a:r>
            <a:r>
              <a:rPr lang="en-US" dirty="0"/>
              <a:t> </a:t>
            </a:r>
            <a:r>
              <a:rPr lang="en-US" dirty="0" err="1"/>
              <a:t>vào</a:t>
            </a:r>
            <a:r>
              <a:rPr lang="en-US" dirty="0"/>
              <a:t> </a:t>
            </a:r>
            <a:r>
              <a:rPr lang="en-US" dirty="0" err="1"/>
              <a:t>phần</a:t>
            </a:r>
            <a:r>
              <a:rPr lang="en-US" dirty="0"/>
              <a:t> stagging. Trong </a:t>
            </a:r>
            <a:r>
              <a:rPr lang="en-US" dirty="0" err="1"/>
              <a:t>vùng</a:t>
            </a:r>
            <a:r>
              <a:rPr lang="en-US" dirty="0"/>
              <a:t> </a:t>
            </a:r>
            <a:r>
              <a:rPr lang="en-US" dirty="0" err="1"/>
              <a:t>này</a:t>
            </a:r>
            <a:r>
              <a:rPr lang="en-US" dirty="0"/>
              <a:t> </a:t>
            </a:r>
            <a:r>
              <a:rPr lang="en-US" dirty="0" err="1"/>
              <a:t>em</a:t>
            </a:r>
            <a:r>
              <a:rPr lang="en-US" dirty="0"/>
              <a:t> </a:t>
            </a:r>
            <a:r>
              <a:rPr lang="en-US" dirty="0" err="1"/>
              <a:t>sẽ</a:t>
            </a:r>
            <a:r>
              <a:rPr lang="en-US" dirty="0"/>
              <a:t> </a:t>
            </a:r>
            <a:r>
              <a:rPr lang="en-US" dirty="0" err="1"/>
              <a:t>tạo</a:t>
            </a:r>
            <a:r>
              <a:rPr lang="en-US" dirty="0"/>
              <a:t> </a:t>
            </a:r>
            <a:r>
              <a:rPr lang="en-US" dirty="0" err="1"/>
              <a:t>các</a:t>
            </a:r>
            <a:r>
              <a:rPr lang="en-US" dirty="0"/>
              <a:t> procedure </a:t>
            </a:r>
            <a:r>
              <a:rPr lang="en-US" dirty="0" err="1"/>
              <a:t>để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như</a:t>
            </a:r>
            <a:r>
              <a:rPr lang="en-US" dirty="0"/>
              <a:t> mapping </a:t>
            </a:r>
            <a:r>
              <a:rPr lang="en-US" dirty="0" err="1"/>
              <a:t>dữ</a:t>
            </a:r>
            <a:r>
              <a:rPr lang="en-US" dirty="0"/>
              <a:t> </a:t>
            </a:r>
            <a:r>
              <a:rPr lang="en-US" dirty="0" err="1"/>
              <a:t>liệu</a:t>
            </a:r>
            <a:r>
              <a:rPr lang="en-US" dirty="0"/>
              <a:t> </a:t>
            </a:r>
            <a:r>
              <a:rPr lang="en-US" dirty="0" err="1"/>
              <a:t>theo</a:t>
            </a:r>
            <a:r>
              <a:rPr lang="en-US" dirty="0"/>
              <a:t> </a:t>
            </a:r>
            <a:r>
              <a:rPr lang="en-US" dirty="0" err="1"/>
              <a:t>bảng</a:t>
            </a:r>
            <a:r>
              <a:rPr lang="en-US" dirty="0"/>
              <a:t> </a:t>
            </a:r>
            <a:r>
              <a:rPr lang="en-US" dirty="0" err="1"/>
              <a:t>chuẩn</a:t>
            </a:r>
            <a:r>
              <a:rPr lang="en-US" dirty="0"/>
              <a:t> </a:t>
            </a:r>
            <a:r>
              <a:rPr lang="en-US" dirty="0" err="1"/>
              <a:t>hoá</a:t>
            </a:r>
            <a:r>
              <a:rPr lang="en-US" dirty="0"/>
              <a:t>, </a:t>
            </a:r>
            <a:r>
              <a:rPr lang="en-US" dirty="0" err="1"/>
              <a:t>làm</a:t>
            </a:r>
            <a:r>
              <a:rPr lang="en-US" dirty="0"/>
              <a:t> </a:t>
            </a:r>
            <a:r>
              <a:rPr lang="en-US" dirty="0" err="1"/>
              <a:t>sạch</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đổ</a:t>
            </a:r>
            <a:r>
              <a:rPr lang="en-US" dirty="0"/>
              <a:t> </a:t>
            </a:r>
            <a:r>
              <a:rPr lang="en-US" dirty="0" err="1"/>
              <a:t>vào</a:t>
            </a:r>
            <a:r>
              <a:rPr lang="en-US" dirty="0"/>
              <a:t> </a:t>
            </a:r>
            <a:r>
              <a:rPr lang="en-US" dirty="0" err="1"/>
              <a:t>vùng</a:t>
            </a:r>
            <a:r>
              <a:rPr lang="en-US" dirty="0"/>
              <a:t> </a:t>
            </a:r>
            <a:r>
              <a:rPr lang="en-US" dirty="0" err="1"/>
              <a:t>kho</a:t>
            </a:r>
            <a:r>
              <a:rPr lang="en-US" dirty="0"/>
              <a:t> </a:t>
            </a:r>
            <a:r>
              <a:rPr lang="en-US" dirty="0" err="1"/>
              <a:t>dữ</a:t>
            </a:r>
            <a:r>
              <a:rPr lang="en-US" dirty="0"/>
              <a:t> </a:t>
            </a:r>
            <a:r>
              <a:rPr lang="en-US" dirty="0" err="1"/>
              <a:t>liệu</a:t>
            </a:r>
            <a:r>
              <a:rPr lang="en-US" dirty="0"/>
              <a:t>.</a:t>
            </a:r>
          </a:p>
          <a:p>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được</a:t>
            </a:r>
            <a:r>
              <a:rPr lang="en-US" dirty="0"/>
              <a:t> </a:t>
            </a:r>
            <a:r>
              <a:rPr lang="en-US" dirty="0" err="1"/>
              <a:t>làm</a:t>
            </a:r>
            <a:r>
              <a:rPr lang="en-US" dirty="0"/>
              <a:t> </a:t>
            </a:r>
            <a:r>
              <a:rPr lang="en-US" dirty="0" err="1"/>
              <a:t>sạch</a:t>
            </a:r>
            <a:r>
              <a:rPr lang="en-US" dirty="0"/>
              <a:t> </a:t>
            </a:r>
            <a:r>
              <a:rPr lang="en-US" dirty="0" err="1"/>
              <a:t>xong</a:t>
            </a:r>
            <a:r>
              <a:rPr lang="en-US" dirty="0"/>
              <a:t> </a:t>
            </a:r>
            <a:r>
              <a:rPr lang="en-US" dirty="0" err="1"/>
              <a:t>sẽ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vùng</a:t>
            </a:r>
            <a:r>
              <a:rPr lang="en-US" dirty="0"/>
              <a:t> Kho </a:t>
            </a:r>
            <a:r>
              <a:rPr lang="en-US" dirty="0" err="1"/>
              <a:t>dữ</a:t>
            </a:r>
            <a:r>
              <a:rPr lang="en-US" dirty="0"/>
              <a:t> </a:t>
            </a:r>
            <a:r>
              <a:rPr lang="en-US" dirty="0" err="1"/>
              <a:t>liệu</a:t>
            </a:r>
            <a:r>
              <a:rPr lang="en-US" dirty="0"/>
              <a:t> </a:t>
            </a:r>
            <a:r>
              <a:rPr lang="en-US" dirty="0" err="1"/>
              <a:t>và</a:t>
            </a:r>
            <a:r>
              <a:rPr lang="en-US" dirty="0"/>
              <a:t> </a:t>
            </a:r>
            <a:r>
              <a:rPr lang="en-US" dirty="0" err="1"/>
              <a:t>được</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powerbi</a:t>
            </a:r>
            <a:r>
              <a:rPr lang="en-US" dirty="0"/>
              <a:t> </a:t>
            </a:r>
            <a:r>
              <a:rPr lang="en-US" dirty="0" err="1"/>
              <a:t>để</a:t>
            </a:r>
            <a:r>
              <a:rPr lang="en-US" dirty="0"/>
              <a:t> </a:t>
            </a:r>
            <a:r>
              <a:rPr lang="en-US" dirty="0" err="1"/>
              <a:t>trực</a:t>
            </a:r>
            <a:r>
              <a:rPr lang="en-US" dirty="0"/>
              <a:t> </a:t>
            </a:r>
            <a:r>
              <a:rPr lang="en-US" dirty="0" err="1"/>
              <a:t>quan</a:t>
            </a:r>
            <a:r>
              <a:rPr lang="en-US" dirty="0"/>
              <a:t> </a:t>
            </a:r>
            <a:r>
              <a:rPr lang="en-US" dirty="0" err="1"/>
              <a:t>hoá</a:t>
            </a:r>
            <a:r>
              <a:rPr lang="en-US" dirty="0"/>
              <a:t>, </a:t>
            </a:r>
            <a:r>
              <a:rPr lang="en-US" dirty="0" err="1"/>
              <a:t>ngoài</a:t>
            </a:r>
            <a:r>
              <a:rPr lang="en-US" dirty="0"/>
              <a:t> </a:t>
            </a:r>
            <a:r>
              <a:rPr lang="en-US" dirty="0" err="1"/>
              <a:t>ra</a:t>
            </a:r>
            <a:r>
              <a:rPr lang="en-US" dirty="0"/>
              <a:t> </a:t>
            </a:r>
            <a:r>
              <a:rPr lang="en-US" dirty="0" err="1"/>
              <a:t>để</a:t>
            </a:r>
            <a:r>
              <a:rPr lang="en-US" dirty="0"/>
              <a:t> </a:t>
            </a:r>
            <a:r>
              <a:rPr lang="en-US" dirty="0" err="1"/>
              <a:t>thuận</a:t>
            </a:r>
            <a:r>
              <a:rPr lang="en-US" dirty="0"/>
              <a:t> </a:t>
            </a:r>
            <a:r>
              <a:rPr lang="en-US" dirty="0" err="1"/>
              <a:t>tiện</a:t>
            </a:r>
            <a:r>
              <a:rPr lang="en-US" dirty="0"/>
              <a:t> </a:t>
            </a:r>
            <a:r>
              <a:rPr lang="en-US" dirty="0" err="1"/>
              <a:t>cho</a:t>
            </a:r>
            <a:r>
              <a:rPr lang="en-US" dirty="0"/>
              <a:t> </a:t>
            </a:r>
            <a:r>
              <a:rPr lang="en-US" dirty="0" err="1"/>
              <a:t>ứng</a:t>
            </a:r>
            <a:r>
              <a:rPr lang="en-US" dirty="0"/>
              <a:t> </a:t>
            </a:r>
            <a:r>
              <a:rPr lang="en-US" dirty="0" err="1"/>
              <a:t>viên</a:t>
            </a:r>
            <a:r>
              <a:rPr lang="en-US" dirty="0"/>
              <a:t> </a:t>
            </a:r>
            <a:r>
              <a:rPr lang="en-US" dirty="0" err="1"/>
              <a:t>tìm</a:t>
            </a:r>
            <a:r>
              <a:rPr lang="en-US" dirty="0"/>
              <a:t> </a:t>
            </a:r>
            <a:r>
              <a:rPr lang="en-US" dirty="0" err="1"/>
              <a:t>kiếm</a:t>
            </a:r>
            <a:r>
              <a:rPr lang="en-US" dirty="0"/>
              <a:t> </a:t>
            </a:r>
            <a:r>
              <a:rPr lang="en-US" dirty="0" err="1"/>
              <a:t>việc</a:t>
            </a:r>
            <a:r>
              <a:rPr lang="en-US" dirty="0"/>
              <a:t> </a:t>
            </a:r>
            <a:r>
              <a:rPr lang="en-US" dirty="0" err="1"/>
              <a:t>làm</a:t>
            </a:r>
            <a:r>
              <a:rPr lang="en-US" dirty="0"/>
              <a:t> </a:t>
            </a:r>
            <a:r>
              <a:rPr lang="en-US" dirty="0" err="1"/>
              <a:t>thì</a:t>
            </a:r>
            <a:r>
              <a:rPr lang="en-US" dirty="0"/>
              <a:t> </a:t>
            </a:r>
            <a:r>
              <a:rPr lang="en-US" dirty="0" err="1"/>
              <a:t>tạo</a:t>
            </a:r>
            <a:r>
              <a:rPr lang="en-US" dirty="0"/>
              <a:t> </a:t>
            </a:r>
            <a:r>
              <a:rPr lang="en-US" dirty="0" err="1"/>
              <a:t>thêm</a:t>
            </a:r>
            <a:r>
              <a:rPr lang="en-US" dirty="0"/>
              <a:t> </a:t>
            </a:r>
            <a:r>
              <a:rPr lang="en-US" dirty="0" err="1"/>
              <a:t>một</a:t>
            </a:r>
            <a:r>
              <a:rPr lang="en-US" dirty="0"/>
              <a:t> website </a:t>
            </a:r>
            <a:r>
              <a:rPr lang="en-US" dirty="0" err="1"/>
              <a:t>tìm</a:t>
            </a:r>
            <a:r>
              <a:rPr lang="en-US" dirty="0"/>
              <a:t> </a:t>
            </a:r>
            <a:r>
              <a:rPr lang="en-US" dirty="0" err="1"/>
              <a:t>kiếm</a:t>
            </a:r>
            <a:endParaRPr lang="en-US" dirty="0"/>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3219184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Vì sự khác nhau về dữ liệu đó nên em sẽ lập bảng danh mục chiều khái niệm. Ở bảng này em sẽ định nghĩa ra các nhãn chuẩn hoá cho 1 trường dữ liệu</a:t>
            </a:r>
          </a:p>
          <a:p>
            <a:r>
              <a:rPr lang="en-US"/>
              <a:t>Tiêu chí trùng lặp ở đây là bao gồm công ty, địa điểm và vị trí làm việc </a:t>
            </a:r>
          </a:p>
          <a:p>
            <a:endParaRPr lang="en-US"/>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64458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ngành IT có các ngành con và trong từng ngành con sẽ có nhiều vị trí khác nhau </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17803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148028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64446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phân tích các dữ liệu thì em sẽ thiết kế mô hình dữ liệu logic. Trong mô hình này có các chủ điểm và các chiều phân tích như sau</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94226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Thực</a:t>
            </a:r>
            <a:r>
              <a:rPr lang="en-US"/>
              <a:t> </a:t>
            </a:r>
            <a:r>
              <a:rPr lang="en-US" err="1"/>
              <a:t>hiện</a:t>
            </a:r>
            <a:r>
              <a:rPr lang="en-US"/>
              <a:t> mapping </a:t>
            </a:r>
            <a:r>
              <a:rPr lang="en-US" err="1"/>
              <a:t>và</a:t>
            </a:r>
            <a:r>
              <a:rPr lang="en-US"/>
              <a:t> </a:t>
            </a:r>
            <a:r>
              <a:rPr lang="en-US" err="1"/>
              <a:t>chuẩn</a:t>
            </a:r>
            <a:r>
              <a:rPr lang="en-US"/>
              <a:t> </a:t>
            </a:r>
            <a:r>
              <a:rPr lang="en-US" err="1"/>
              <a:t>hoá</a:t>
            </a:r>
            <a:r>
              <a:rPr lang="en-US"/>
              <a:t> </a:t>
            </a:r>
            <a:r>
              <a:rPr lang="en-US" err="1"/>
              <a:t>dữ</a:t>
            </a:r>
            <a:r>
              <a:rPr lang="en-US"/>
              <a:t> </a:t>
            </a:r>
            <a:r>
              <a:rPr lang="en-US" err="1"/>
              <a:t>liệu</a:t>
            </a:r>
            <a:r>
              <a:rPr lang="en-US"/>
              <a:t> </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60977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 sẽ khảo sát nhu cầu phân tích thị trường tuyển dụng qua đó em sẽ tạo được cây nhu cầu phân tích. Tiếp theo em sẽ khảo sát dữ liệu tuyển dụng </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459805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406294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75295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862064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691168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78206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2237395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33</a:t>
            </a:fld>
            <a:endParaRPr lang="en-US"/>
          </a:p>
        </p:txBody>
      </p:sp>
    </p:spTree>
    <p:extLst>
      <p:ext uri="{BB962C8B-B14F-4D97-AF65-F5344CB8AC3E}">
        <p14:creationId xmlns:p14="http://schemas.microsoft.com/office/powerpoint/2010/main" val="3760837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677497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0100-F713-9549-F990-88BFA5FC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7408D-E635-8343-92BA-C8C25CA08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20963-5A6E-D5AB-8E88-9EF490ADE0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B83D91-C52E-3204-AD7C-2513CD4DE56A}"/>
              </a:ext>
            </a:extLst>
          </p:cNvPr>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20771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E1DC2-0404-9B46-91D2-A3AA6AE51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72F34-E5FE-3459-3E68-122C26318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3AE5-35A4-4135-A2D2-3649CC2D13F4}"/>
              </a:ext>
            </a:extLst>
          </p:cNvPr>
          <p:cNvSpPr>
            <a:spLocks noGrp="1"/>
          </p:cNvSpPr>
          <p:nvPr>
            <p:ph type="body" idx="1"/>
          </p:nvPr>
        </p:nvSpPr>
        <p:spPr/>
        <p:txBody>
          <a:bodyPr/>
          <a:lstStyle/>
          <a:p>
            <a:r>
              <a:rPr lang="en-US" dirty="0" err="1"/>
              <a:t>Bước</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sẽ</a:t>
            </a:r>
            <a:r>
              <a:rPr lang="en-US" dirty="0"/>
              <a:t> </a:t>
            </a:r>
            <a:r>
              <a:rPr lang="en-US" dirty="0" err="1"/>
              <a:t>khảo</a:t>
            </a:r>
            <a:r>
              <a:rPr lang="en-US" dirty="0"/>
              <a:t> </a:t>
            </a:r>
            <a:r>
              <a:rPr lang="en-US" dirty="0" err="1"/>
              <a:t>sát</a:t>
            </a:r>
            <a:r>
              <a:rPr lang="en-US" dirty="0"/>
              <a:t> </a:t>
            </a:r>
            <a:r>
              <a:rPr lang="en-US" dirty="0" err="1"/>
              <a:t>nhu</a:t>
            </a:r>
            <a:r>
              <a:rPr lang="en-US" dirty="0"/>
              <a:t> </a:t>
            </a:r>
            <a:r>
              <a:rPr lang="en-US" dirty="0" err="1"/>
              <a:t>cầu</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trong</a:t>
            </a:r>
            <a:r>
              <a:rPr lang="en-US" dirty="0"/>
              <a:t> </a:t>
            </a:r>
            <a:r>
              <a:rPr lang="en-US" dirty="0" err="1"/>
              <a:t>vai</a:t>
            </a:r>
            <a:r>
              <a:rPr lang="en-US" dirty="0"/>
              <a:t> </a:t>
            </a:r>
            <a:r>
              <a:rPr lang="en-US" dirty="0" err="1"/>
              <a:t>trò</a:t>
            </a:r>
            <a:r>
              <a:rPr lang="en-US" dirty="0"/>
              <a:t> </a:t>
            </a:r>
            <a:r>
              <a:rPr lang="en-US" dirty="0" err="1"/>
              <a:t>chính</a:t>
            </a:r>
            <a:r>
              <a:rPr lang="en-US" dirty="0"/>
              <a:t> </a:t>
            </a:r>
            <a:r>
              <a:rPr lang="en-US" dirty="0" err="1"/>
              <a:t>là</a:t>
            </a:r>
            <a:r>
              <a:rPr lang="en-US" dirty="0"/>
              <a:t> </a:t>
            </a:r>
            <a:r>
              <a:rPr lang="en-US" dirty="0" err="1"/>
              <a:t>Ứng</a:t>
            </a:r>
            <a:r>
              <a:rPr lang="en-US" dirty="0"/>
              <a:t> </a:t>
            </a:r>
            <a:r>
              <a:rPr lang="en-US" dirty="0" err="1"/>
              <a:t>viên</a:t>
            </a:r>
            <a:r>
              <a:rPr lang="en-US" dirty="0"/>
              <a:t> ( </a:t>
            </a:r>
            <a:r>
              <a:rPr lang="en-US" dirty="0" err="1"/>
              <a:t>người</a:t>
            </a:r>
            <a:r>
              <a:rPr lang="en-US" dirty="0"/>
              <a:t> </a:t>
            </a:r>
            <a:r>
              <a:rPr lang="en-US" dirty="0" err="1"/>
              <a:t>tìm</a:t>
            </a:r>
            <a:r>
              <a:rPr lang="en-US" dirty="0"/>
              <a:t> </a:t>
            </a:r>
            <a:r>
              <a:rPr lang="en-US" dirty="0" err="1"/>
              <a:t>kiếm</a:t>
            </a:r>
            <a:r>
              <a:rPr lang="en-US" dirty="0"/>
              <a:t> </a:t>
            </a:r>
            <a:r>
              <a:rPr lang="en-US" dirty="0" err="1"/>
              <a:t>công</a:t>
            </a:r>
            <a:r>
              <a:rPr lang="en-US" dirty="0"/>
              <a:t> </a:t>
            </a:r>
            <a:r>
              <a:rPr lang="en-US" dirty="0" err="1"/>
              <a:t>việc</a:t>
            </a:r>
            <a:r>
              <a:rPr lang="en-US" dirty="0"/>
              <a:t> ), </a:t>
            </a:r>
            <a:r>
              <a:rPr lang="en-US" dirty="0" err="1"/>
              <a:t>Bộ</a:t>
            </a:r>
            <a:r>
              <a:rPr lang="en-US" dirty="0"/>
              <a:t> </a:t>
            </a:r>
            <a:r>
              <a:rPr lang="en-US" dirty="0" err="1"/>
              <a:t>phận</a:t>
            </a:r>
            <a:r>
              <a:rPr lang="en-US" dirty="0"/>
              <a:t> </a:t>
            </a:r>
            <a:r>
              <a:rPr lang="en-US" dirty="0" err="1"/>
              <a:t>nhân</a:t>
            </a:r>
            <a:r>
              <a:rPr lang="en-US" dirty="0"/>
              <a:t> </a:t>
            </a:r>
            <a:r>
              <a:rPr lang="en-US" dirty="0" err="1"/>
              <a:t>sự</a:t>
            </a:r>
            <a:r>
              <a:rPr lang="en-US" dirty="0"/>
              <a:t> (</a:t>
            </a:r>
            <a:r>
              <a:rPr lang="en-US" dirty="0" err="1"/>
              <a:t>Các</a:t>
            </a:r>
            <a:r>
              <a:rPr lang="en-US" dirty="0"/>
              <a:t> </a:t>
            </a:r>
            <a:r>
              <a:rPr lang="en-US" dirty="0" err="1"/>
              <a:t>công</a:t>
            </a:r>
            <a:r>
              <a:rPr lang="en-US" dirty="0"/>
              <a:t> ty </a:t>
            </a:r>
            <a:r>
              <a:rPr lang="en-US" dirty="0" err="1"/>
              <a:t>tuyển</a:t>
            </a:r>
            <a:r>
              <a:rPr lang="en-US" dirty="0"/>
              <a:t> </a:t>
            </a:r>
            <a:r>
              <a:rPr lang="en-US" dirty="0" err="1"/>
              <a:t>dụng</a:t>
            </a:r>
            <a:r>
              <a:rPr lang="en-US" dirty="0"/>
              <a:t>), </a:t>
            </a:r>
            <a:r>
              <a:rPr lang="en-US" dirty="0" err="1"/>
              <a:t>Đội</a:t>
            </a:r>
            <a:r>
              <a:rPr lang="en-US" dirty="0"/>
              <a:t> </a:t>
            </a:r>
            <a:r>
              <a:rPr lang="en-US" dirty="0" err="1"/>
              <a:t>ngũ</a:t>
            </a:r>
            <a:r>
              <a:rPr lang="en-US" dirty="0"/>
              <a:t> </a:t>
            </a:r>
            <a:r>
              <a:rPr lang="en-US" dirty="0" err="1"/>
              <a:t>phana</a:t>
            </a:r>
            <a:r>
              <a:rPr lang="en-US" dirty="0"/>
              <a:t> </a:t>
            </a:r>
            <a:r>
              <a:rPr lang="en-US" dirty="0" err="1"/>
              <a:t>tích</a:t>
            </a:r>
            <a:r>
              <a:rPr lang="en-US" dirty="0"/>
              <a:t> </a:t>
            </a:r>
            <a:r>
              <a:rPr lang="en-US" dirty="0" err="1"/>
              <a:t>thị</a:t>
            </a:r>
            <a:r>
              <a:rPr lang="en-US" dirty="0"/>
              <a:t> </a:t>
            </a:r>
            <a:r>
              <a:rPr lang="en-US" dirty="0" err="1"/>
              <a:t>trường</a:t>
            </a:r>
            <a:r>
              <a:rPr lang="en-US" dirty="0"/>
              <a:t>. </a:t>
            </a:r>
          </a:p>
          <a:p>
            <a:r>
              <a:rPr lang="en-US" dirty="0"/>
              <a:t>+ </a:t>
            </a:r>
            <a:r>
              <a:rPr lang="en-US" dirty="0" err="1"/>
              <a:t>Ứng</a:t>
            </a:r>
            <a:r>
              <a:rPr lang="en-US" dirty="0"/>
              <a:t> </a:t>
            </a:r>
            <a:r>
              <a:rPr lang="en-US" dirty="0" err="1"/>
              <a:t>viên</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họ</a:t>
            </a:r>
            <a:r>
              <a:rPr lang="en-US" dirty="0"/>
              <a:t> </a:t>
            </a:r>
            <a:r>
              <a:rPr lang="en-US" dirty="0" err="1"/>
              <a:t>khi</a:t>
            </a:r>
            <a:r>
              <a:rPr lang="en-US" dirty="0"/>
              <a:t> </a:t>
            </a:r>
            <a:r>
              <a:rPr lang="en-US" dirty="0" err="1"/>
              <a:t>tham</a:t>
            </a:r>
            <a:r>
              <a:rPr lang="en-US" dirty="0"/>
              <a:t> </a:t>
            </a:r>
            <a:r>
              <a:rPr lang="en-US" dirty="0" err="1"/>
              <a:t>khảo</a:t>
            </a:r>
            <a:r>
              <a:rPr lang="en-US" dirty="0"/>
              <a:t> </a:t>
            </a:r>
            <a:r>
              <a:rPr lang="en-US" dirty="0" err="1"/>
              <a:t>thị</a:t>
            </a:r>
            <a:r>
              <a:rPr lang="en-US" dirty="0"/>
              <a:t> </a:t>
            </a:r>
            <a:r>
              <a:rPr lang="en-US" dirty="0" err="1"/>
              <a:t>trường</a:t>
            </a:r>
            <a:r>
              <a:rPr lang="en-US" dirty="0"/>
              <a:t> </a:t>
            </a:r>
            <a:r>
              <a:rPr lang="en-US" dirty="0" err="1"/>
              <a:t>lao</a:t>
            </a:r>
            <a:r>
              <a:rPr lang="en-US" dirty="0"/>
              <a:t> </a:t>
            </a:r>
            <a:r>
              <a:rPr lang="en-US" dirty="0" err="1"/>
              <a:t>động</a:t>
            </a:r>
            <a:r>
              <a:rPr lang="en-US" dirty="0"/>
              <a:t> </a:t>
            </a:r>
            <a:r>
              <a:rPr lang="en-US" dirty="0" err="1"/>
              <a:t>chính</a:t>
            </a:r>
            <a:r>
              <a:rPr lang="en-US" dirty="0"/>
              <a:t> </a:t>
            </a:r>
            <a:r>
              <a:rPr lang="en-US" dirty="0" err="1"/>
              <a:t>thường</a:t>
            </a:r>
            <a:r>
              <a:rPr lang="en-US" dirty="0"/>
              <a:t> </a:t>
            </a:r>
            <a:r>
              <a:rPr lang="en-US" dirty="0" err="1"/>
              <a:t>là</a:t>
            </a:r>
            <a:r>
              <a:rPr lang="en-US" dirty="0"/>
              <a:t> </a:t>
            </a:r>
            <a:r>
              <a:rPr lang="en-US" dirty="0" err="1"/>
              <a:t>mức</a:t>
            </a:r>
            <a:r>
              <a:rPr lang="en-US" dirty="0"/>
              <a:t> </a:t>
            </a:r>
            <a:r>
              <a:rPr lang="en-US" dirty="0" err="1"/>
              <a:t>lương</a:t>
            </a:r>
            <a:r>
              <a:rPr lang="en-US" dirty="0"/>
              <a:t>, </a:t>
            </a:r>
            <a:r>
              <a:rPr lang="en-US" dirty="0" err="1"/>
              <a:t>kinh</a:t>
            </a:r>
            <a:r>
              <a:rPr lang="en-US" dirty="0"/>
              <a:t> </a:t>
            </a:r>
            <a:r>
              <a:rPr lang="en-US" dirty="0" err="1"/>
              <a:t>nghiệm</a:t>
            </a:r>
            <a:r>
              <a:rPr lang="en-US" dirty="0"/>
              <a:t>, </a:t>
            </a:r>
            <a:r>
              <a:rPr lang="en-US" dirty="0" err="1"/>
              <a:t>yêu</a:t>
            </a:r>
            <a:r>
              <a:rPr lang="en-US" dirty="0"/>
              <a:t> </a:t>
            </a:r>
            <a:r>
              <a:rPr lang="en-US" dirty="0" err="1"/>
              <a:t>cầu</a:t>
            </a:r>
            <a:r>
              <a:rPr lang="en-US" dirty="0"/>
              <a:t>.</a:t>
            </a:r>
          </a:p>
          <a:p>
            <a:r>
              <a:rPr lang="en-US" dirty="0"/>
              <a:t>+</a:t>
            </a:r>
            <a:r>
              <a:rPr lang="en-US" dirty="0" err="1"/>
              <a:t>Bộ</a:t>
            </a:r>
            <a:r>
              <a:rPr lang="en-US" dirty="0"/>
              <a:t> </a:t>
            </a:r>
            <a:r>
              <a:rPr lang="en-US" dirty="0" err="1"/>
              <a:t>phận</a:t>
            </a:r>
            <a:r>
              <a:rPr lang="en-US" dirty="0"/>
              <a:t> </a:t>
            </a:r>
            <a:r>
              <a:rPr lang="en-US" dirty="0" err="1"/>
              <a:t>nhân</a:t>
            </a:r>
            <a:r>
              <a:rPr lang="en-US" dirty="0"/>
              <a:t> </a:t>
            </a:r>
            <a:r>
              <a:rPr lang="en-US" dirty="0" err="1"/>
              <a:t>sự</a:t>
            </a:r>
            <a:r>
              <a:rPr lang="en-US" dirty="0"/>
              <a:t>: </a:t>
            </a:r>
            <a:r>
              <a:rPr lang="en-US" dirty="0" err="1"/>
              <a:t>Họ</a:t>
            </a:r>
            <a:r>
              <a:rPr lang="en-US" dirty="0"/>
              <a:t> </a:t>
            </a:r>
            <a:r>
              <a:rPr lang="en-US" dirty="0" err="1"/>
              <a:t>mong</a:t>
            </a:r>
            <a:r>
              <a:rPr lang="en-US" dirty="0"/>
              <a:t> </a:t>
            </a:r>
            <a:r>
              <a:rPr lang="en-US" dirty="0" err="1"/>
              <a:t>muốn</a:t>
            </a:r>
            <a:r>
              <a:rPr lang="en-US" dirty="0"/>
              <a:t> </a:t>
            </a:r>
            <a:r>
              <a:rPr lang="en-US" dirty="0" err="1"/>
              <a:t>tham</a:t>
            </a:r>
            <a:r>
              <a:rPr lang="en-US" dirty="0"/>
              <a:t> </a:t>
            </a:r>
            <a:r>
              <a:rPr lang="en-US" dirty="0" err="1"/>
              <a:t>khảo</a:t>
            </a:r>
            <a:r>
              <a:rPr lang="en-US" dirty="0"/>
              <a:t> </a:t>
            </a:r>
            <a:r>
              <a:rPr lang="en-US" dirty="0" err="1"/>
              <a:t>thị</a:t>
            </a:r>
            <a:r>
              <a:rPr lang="en-US" dirty="0"/>
              <a:t> </a:t>
            </a:r>
            <a:r>
              <a:rPr lang="en-US" dirty="0" err="1"/>
              <a:t>trường</a:t>
            </a:r>
            <a:r>
              <a:rPr lang="en-US" dirty="0"/>
              <a:t> </a:t>
            </a:r>
            <a:r>
              <a:rPr lang="en-US" dirty="0" err="1"/>
              <a:t>xem</a:t>
            </a:r>
            <a:r>
              <a:rPr lang="en-US" dirty="0"/>
              <a:t> </a:t>
            </a:r>
            <a:r>
              <a:rPr lang="en-US" dirty="0" err="1"/>
              <a:t>với</a:t>
            </a:r>
            <a:r>
              <a:rPr lang="en-US" dirty="0"/>
              <a:t> </a:t>
            </a:r>
            <a:r>
              <a:rPr lang="en-US" dirty="0" err="1"/>
              <a:t>mức</a:t>
            </a:r>
            <a:r>
              <a:rPr lang="en-US" dirty="0"/>
              <a:t> </a:t>
            </a:r>
            <a:r>
              <a:rPr lang="en-US" dirty="0" err="1"/>
              <a:t>lương</a:t>
            </a:r>
            <a:r>
              <a:rPr lang="en-US" dirty="0"/>
              <a:t> </a:t>
            </a:r>
            <a:r>
              <a:rPr lang="en-US" dirty="0" err="1"/>
              <a:t>và</a:t>
            </a:r>
            <a:r>
              <a:rPr lang="en-US" dirty="0"/>
              <a:t> </a:t>
            </a:r>
            <a:r>
              <a:rPr lang="en-US" dirty="0" err="1"/>
              <a:t>phúc</a:t>
            </a:r>
            <a:r>
              <a:rPr lang="en-US" dirty="0"/>
              <a:t> </a:t>
            </a:r>
            <a:r>
              <a:rPr lang="en-US" dirty="0" err="1"/>
              <a:t>lợi</a:t>
            </a:r>
            <a:r>
              <a:rPr lang="en-US" dirty="0"/>
              <a:t> </a:t>
            </a:r>
            <a:r>
              <a:rPr lang="en-US" dirty="0" err="1"/>
              <a:t>công</a:t>
            </a:r>
            <a:r>
              <a:rPr lang="en-US" dirty="0"/>
              <a:t> ty </a:t>
            </a:r>
            <a:r>
              <a:rPr lang="en-US" dirty="0" err="1"/>
              <a:t>đưa</a:t>
            </a:r>
            <a:r>
              <a:rPr lang="en-US" dirty="0"/>
              <a:t> </a:t>
            </a:r>
            <a:r>
              <a:rPr lang="en-US" dirty="0" err="1"/>
              <a:t>ra</a:t>
            </a:r>
            <a:r>
              <a:rPr lang="en-US" dirty="0"/>
              <a:t> </a:t>
            </a:r>
            <a:r>
              <a:rPr lang="en-US" dirty="0" err="1"/>
              <a:t>có</a:t>
            </a:r>
            <a:r>
              <a:rPr lang="en-US" dirty="0"/>
              <a:t> </a:t>
            </a:r>
            <a:r>
              <a:rPr lang="en-US" dirty="0" err="1"/>
              <a:t>thể</a:t>
            </a:r>
            <a:r>
              <a:rPr lang="en-US" dirty="0"/>
              <a:t> </a:t>
            </a:r>
            <a:r>
              <a:rPr lang="en-US" dirty="0" err="1"/>
              <a:t>thu</a:t>
            </a:r>
            <a:r>
              <a:rPr lang="en-US" dirty="0"/>
              <a:t> </a:t>
            </a:r>
            <a:r>
              <a:rPr lang="en-US" dirty="0" err="1"/>
              <a:t>hút</a:t>
            </a:r>
            <a:r>
              <a:rPr lang="en-US" dirty="0"/>
              <a:t> </a:t>
            </a:r>
            <a:r>
              <a:rPr lang="en-US" dirty="0" err="1"/>
              <a:t>ứng</a:t>
            </a:r>
            <a:r>
              <a:rPr lang="en-US" dirty="0"/>
              <a:t> </a:t>
            </a:r>
            <a:r>
              <a:rPr lang="en-US" dirty="0" err="1"/>
              <a:t>viên</a:t>
            </a:r>
            <a:r>
              <a:rPr lang="en-US" dirty="0"/>
              <a:t> </a:t>
            </a:r>
            <a:r>
              <a:rPr lang="en-US" dirty="0" err="1"/>
              <a:t>không</a:t>
            </a:r>
            <a:r>
              <a:rPr lang="en-US" dirty="0"/>
              <a:t>.</a:t>
            </a:r>
          </a:p>
          <a:p>
            <a:r>
              <a:rPr lang="en-US" dirty="0"/>
              <a:t>+ </a:t>
            </a:r>
            <a:r>
              <a:rPr lang="en-US" dirty="0" err="1"/>
              <a:t>Phân</a:t>
            </a:r>
            <a:r>
              <a:rPr lang="en-US" dirty="0"/>
              <a:t> </a:t>
            </a:r>
            <a:r>
              <a:rPr lang="en-US" dirty="0" err="1"/>
              <a:t>tích</a:t>
            </a:r>
            <a:r>
              <a:rPr lang="en-US" dirty="0"/>
              <a:t> </a:t>
            </a:r>
            <a:r>
              <a:rPr lang="en-US" dirty="0" err="1"/>
              <a:t>thị</a:t>
            </a:r>
            <a:r>
              <a:rPr lang="en-US" dirty="0"/>
              <a:t> </a:t>
            </a:r>
            <a:r>
              <a:rPr lang="en-US" dirty="0" err="1"/>
              <a:t>trường</a:t>
            </a:r>
            <a:r>
              <a:rPr lang="en-US" dirty="0"/>
              <a:t> : </a:t>
            </a:r>
            <a:r>
              <a:rPr lang="en-US" dirty="0" err="1"/>
              <a:t>tập</a:t>
            </a:r>
            <a:r>
              <a:rPr lang="en-US" dirty="0"/>
              <a:t> </a:t>
            </a:r>
            <a:r>
              <a:rPr lang="en-US" dirty="0" err="1"/>
              <a:t>trung</a:t>
            </a:r>
            <a:r>
              <a:rPr lang="en-US" dirty="0"/>
              <a:t> </a:t>
            </a:r>
            <a:r>
              <a:rPr lang="en-US" dirty="0" err="1"/>
              <a:t>đưa</a:t>
            </a:r>
            <a:r>
              <a:rPr lang="en-US" dirty="0"/>
              <a:t> </a:t>
            </a:r>
            <a:r>
              <a:rPr lang="en-US" dirty="0" err="1"/>
              <a:t>ra</a:t>
            </a:r>
            <a:r>
              <a:rPr lang="en-US" dirty="0"/>
              <a:t> </a:t>
            </a:r>
            <a:r>
              <a:rPr lang="en-US" dirty="0" err="1"/>
              <a:t>phân</a:t>
            </a:r>
            <a:r>
              <a:rPr lang="en-US" dirty="0"/>
              <a:t> </a:t>
            </a:r>
            <a:r>
              <a:rPr lang="en-US" dirty="0" err="1"/>
              <a:t>tích</a:t>
            </a:r>
            <a:r>
              <a:rPr lang="en-US" dirty="0"/>
              <a:t> </a:t>
            </a:r>
            <a:r>
              <a:rPr lang="en-US" dirty="0" err="1"/>
              <a:t>và</a:t>
            </a:r>
            <a:r>
              <a:rPr lang="en-US" dirty="0"/>
              <a:t> xu </a:t>
            </a:r>
            <a:r>
              <a:rPr lang="en-US" dirty="0" err="1"/>
              <a:t>hướng</a:t>
            </a:r>
            <a:r>
              <a:rPr lang="en-US" dirty="0"/>
              <a:t> </a:t>
            </a:r>
            <a:r>
              <a:rPr lang="en-US" dirty="0" err="1"/>
              <a:t>cho</a:t>
            </a:r>
            <a:r>
              <a:rPr lang="en-US" dirty="0"/>
              <a:t> </a:t>
            </a:r>
            <a:r>
              <a:rPr lang="en-US" dirty="0" err="1"/>
              <a:t>tương</a:t>
            </a:r>
            <a:r>
              <a:rPr lang="en-US" dirty="0"/>
              <a:t> </a:t>
            </a:r>
            <a:r>
              <a:rPr lang="en-US" dirty="0" err="1"/>
              <a:t>lai</a:t>
            </a:r>
            <a:endParaRPr lang="en-US" dirty="0"/>
          </a:p>
        </p:txBody>
      </p:sp>
      <p:sp>
        <p:nvSpPr>
          <p:cNvPr id="4" name="Slide Number Placeholder 3">
            <a:extLst>
              <a:ext uri="{FF2B5EF4-FFF2-40B4-BE49-F238E27FC236}">
                <a16:creationId xmlns:a16="http://schemas.microsoft.com/office/drawing/2014/main" id="{BBF627DA-DA5A-F643-B52D-2C2A4F9C33E9}"/>
              </a:ext>
            </a:extLst>
          </p:cNvPr>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3508438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DFD0E-0646-CA3F-3EF5-8A5CF8AA5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69CF4-0C36-26FC-0649-2CAB69E84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60175-1033-10BE-3485-3FDE1500151C}"/>
              </a:ext>
            </a:extLst>
          </p:cNvPr>
          <p:cNvSpPr>
            <a:spLocks noGrp="1"/>
          </p:cNvSpPr>
          <p:nvPr>
            <p:ph type="body" idx="1"/>
          </p:nvPr>
        </p:nvSpPr>
        <p:spPr/>
        <p:txBody>
          <a:bodyPr/>
          <a:lstStyle/>
          <a:p>
            <a:r>
              <a:rPr lang="en-US"/>
              <a:t>Bước đầu tiên, em sẽ khảo sát nhu cầu xây dựng hệ thống trong 3 vai trò chính là Ứng viên ( người tìm kiếm công việc ), Bộ phận nhân sự (Các công ty tuyển dụng), Đội ngũ phana tích thị trường. </a:t>
            </a:r>
          </a:p>
          <a:p>
            <a:r>
              <a:rPr lang="en-US"/>
              <a:t>+ Ứng viên: nhu cầu của họ khi tham khảo thị trườnglao động chính thường là mức lương, kinh nghiệm, yêu cầu </a:t>
            </a:r>
          </a:p>
          <a:p>
            <a:r>
              <a:rPr lang="en-US"/>
              <a:t>+Bộ phận nhân sự: Họ mong muốn tham khảo thị trường xem với mức lương và phúc lợi công ty đưa ra có thể thu hút ứng viên không.</a:t>
            </a:r>
          </a:p>
          <a:p>
            <a:r>
              <a:rPr lang="en-US"/>
              <a:t>+ Phân tích thị trường : tập trung đưa ra phân tích và xu hướng cho tương lai</a:t>
            </a:r>
          </a:p>
        </p:txBody>
      </p:sp>
      <p:sp>
        <p:nvSpPr>
          <p:cNvPr id="4" name="Slide Number Placeholder 3">
            <a:extLst>
              <a:ext uri="{FF2B5EF4-FFF2-40B4-BE49-F238E27FC236}">
                <a16:creationId xmlns:a16="http://schemas.microsoft.com/office/drawing/2014/main" id="{D67D7CE2-9A4D-46D8-7EEC-9E20D51BBC08}"/>
              </a:ext>
            </a:extLst>
          </p:cNvPr>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20844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5C6F-CDF8-B0F4-0B17-F0FDEB7E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6EF6-3BCE-4DBC-66A3-DDA17B1E0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62A3-B96D-45A2-ABBD-54C77A18CFE3}"/>
              </a:ext>
            </a:extLst>
          </p:cNvPr>
          <p:cNvSpPr>
            <a:spLocks noGrp="1"/>
          </p:cNvSpPr>
          <p:nvPr>
            <p:ph type="body" idx="1"/>
          </p:nvPr>
        </p:nvSpPr>
        <p:spPr/>
        <p:txBody>
          <a:bodyPr/>
          <a:lstStyle/>
          <a:p>
            <a:r>
              <a:rPr lang="en-US"/>
              <a:t>Bước đầu tiên, em sẽ khảo sát nhu cầu xây dựng hệ thống trong 3 vai trò chính là Ứng viên ( người tìm kiếm công việc ), Bộ phận nhân sự (Các công ty tuyển dụng), Đội ngũ phana tích thị trường. </a:t>
            </a:r>
          </a:p>
          <a:p>
            <a:r>
              <a:rPr lang="en-US"/>
              <a:t>+ Ứng viên: nhu cầu của họ khi tham khảo thị trườnglao động chính thường là mức lương, kinh nghiệm, yêu cầu </a:t>
            </a:r>
          </a:p>
          <a:p>
            <a:r>
              <a:rPr lang="en-US"/>
              <a:t>+Bộ phận nhân sự: Họ mong muốn tham khảo thị trường xem với mức lương và phúc lợi công ty đưa ra có thể thu hút ứng viên không.</a:t>
            </a:r>
          </a:p>
          <a:p>
            <a:r>
              <a:rPr lang="en-US"/>
              <a:t>+ Phân tích thị trường : tập trung đưa ra phân tích và xu hướng cho tương lai</a:t>
            </a:r>
          </a:p>
        </p:txBody>
      </p:sp>
      <p:sp>
        <p:nvSpPr>
          <p:cNvPr id="4" name="Slide Number Placeholder 3">
            <a:extLst>
              <a:ext uri="{FF2B5EF4-FFF2-40B4-BE49-F238E27FC236}">
                <a16:creationId xmlns:a16="http://schemas.microsoft.com/office/drawing/2014/main" id="{9D170CB5-7C53-A64E-0762-6DCC35A39C4D}"/>
              </a:ext>
            </a:extLst>
          </p:cNvPr>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008120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5C6F-CDF8-B0F4-0B17-F0FDEB7E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6EF6-3BCE-4DBC-66A3-DDA17B1E0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62A3-B96D-45A2-ABBD-54C77A18CFE3}"/>
              </a:ext>
            </a:extLst>
          </p:cNvPr>
          <p:cNvSpPr>
            <a:spLocks noGrp="1"/>
          </p:cNvSpPr>
          <p:nvPr>
            <p:ph type="body" idx="1"/>
          </p:nvPr>
        </p:nvSpPr>
        <p:spPr/>
        <p:txBody>
          <a:bodyPr/>
          <a:lstStyle/>
          <a:p>
            <a:r>
              <a:rPr lang="en-US"/>
              <a:t>Bước đầu tiên, em sẽ khảo sát nhu cầu xây dựng hệ thống trong 3 vai trò chính là Ứng viên ( người tìm kiếm công việc ), Bộ phận nhân sự (Các công ty tuyển dụng), Đội ngũ phana tích thị trường. </a:t>
            </a:r>
          </a:p>
          <a:p>
            <a:r>
              <a:rPr lang="en-US"/>
              <a:t>+ Ứng viên: nhu cầu của họ khi tham khảo thị trườnglao động chính thường là mức lương, kinh nghiệm, yêu cầu </a:t>
            </a:r>
          </a:p>
          <a:p>
            <a:r>
              <a:rPr lang="en-US"/>
              <a:t>+Bộ phận nhân sự: Họ mong muốn tham khảo thị trường xem với mức lương và phúc lợi công ty đưa ra có thể thu hút ứng viên không.</a:t>
            </a:r>
          </a:p>
          <a:p>
            <a:r>
              <a:rPr lang="en-US"/>
              <a:t>+ Phân tích thị trường : tập trung đưa ra phân tích và xu hướng cho tương lai</a:t>
            </a:r>
          </a:p>
        </p:txBody>
      </p:sp>
      <p:sp>
        <p:nvSpPr>
          <p:cNvPr id="4" name="Slide Number Placeholder 3">
            <a:extLst>
              <a:ext uri="{FF2B5EF4-FFF2-40B4-BE49-F238E27FC236}">
                <a16:creationId xmlns:a16="http://schemas.microsoft.com/office/drawing/2014/main" id="{9D170CB5-7C53-A64E-0762-6DCC35A39C4D}"/>
              </a:ext>
            </a:extLst>
          </p:cNvPr>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355643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5C6F-CDF8-B0F4-0B17-F0FDEB7E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6EF6-3BCE-4DBC-66A3-DDA17B1E0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62A3-B96D-45A2-ABBD-54C77A18CFE3}"/>
              </a:ext>
            </a:extLst>
          </p:cNvPr>
          <p:cNvSpPr>
            <a:spLocks noGrp="1"/>
          </p:cNvSpPr>
          <p:nvPr>
            <p:ph type="body" idx="1"/>
          </p:nvPr>
        </p:nvSpPr>
        <p:spPr/>
        <p:txBody>
          <a:bodyPr/>
          <a:lstStyle/>
          <a:p>
            <a:r>
              <a:rPr lang="en-US" dirty="0"/>
              <a:t>Scrapy: 1 framework </a:t>
            </a:r>
            <a:r>
              <a:rPr lang="en-US" dirty="0" err="1"/>
              <a:t>mạnh</a:t>
            </a:r>
            <a:r>
              <a:rPr lang="en-US" dirty="0"/>
              <a:t> </a:t>
            </a:r>
            <a:r>
              <a:rPr lang="en-US" dirty="0" err="1"/>
              <a:t>mẽ</a:t>
            </a:r>
            <a:r>
              <a:rPr lang="en-US" dirty="0"/>
              <a:t> </a:t>
            </a:r>
            <a:r>
              <a:rPr lang="en-US" dirty="0" err="1"/>
              <a:t>cho</a:t>
            </a:r>
            <a:r>
              <a:rPr lang="en-US" dirty="0"/>
              <a:t> </a:t>
            </a:r>
            <a:r>
              <a:rPr lang="en-US" dirty="0" err="1"/>
              <a:t>việc</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a:t>
            </a:r>
          </a:p>
          <a:p>
            <a:r>
              <a:rPr lang="en-US" dirty="0"/>
              <a:t>Selenium: </a:t>
            </a:r>
            <a:r>
              <a:rPr lang="en-US" dirty="0" err="1"/>
              <a:t>Trình</a:t>
            </a:r>
            <a:r>
              <a:rPr lang="en-US" dirty="0"/>
              <a:t> </a:t>
            </a:r>
            <a:r>
              <a:rPr lang="en-US" dirty="0" err="1"/>
              <a:t>tự</a:t>
            </a:r>
            <a:r>
              <a:rPr lang="en-US" dirty="0"/>
              <a:t> </a:t>
            </a:r>
            <a:r>
              <a:rPr lang="en-US" dirty="0" err="1"/>
              <a:t>động</a:t>
            </a:r>
            <a:r>
              <a:rPr lang="en-US" dirty="0"/>
              <a:t> web.</a:t>
            </a:r>
          </a:p>
          <a:p>
            <a:r>
              <a:rPr lang="en-US" dirty="0" err="1"/>
              <a:t>BeautifulSoup</a:t>
            </a:r>
            <a:r>
              <a:rPr lang="en-US" dirty="0"/>
              <a:t> </a:t>
            </a:r>
            <a:r>
              <a:rPr lang="en-US" dirty="0" err="1"/>
              <a:t>là</a:t>
            </a:r>
            <a:r>
              <a:rPr lang="en-US" dirty="0"/>
              <a:t> </a:t>
            </a:r>
            <a:r>
              <a:rPr lang="en-US" dirty="0" err="1"/>
              <a:t>một</a:t>
            </a:r>
            <a:r>
              <a:rPr lang="en-US" dirty="0"/>
              <a:t> </a:t>
            </a:r>
            <a:r>
              <a:rPr lang="en-US" dirty="0" err="1"/>
              <a:t>thư</a:t>
            </a:r>
            <a:r>
              <a:rPr lang="en-US" dirty="0"/>
              <a:t> </a:t>
            </a:r>
            <a:r>
              <a:rPr lang="en-US" dirty="0" err="1"/>
              <a:t>viện</a:t>
            </a:r>
            <a:r>
              <a:rPr lang="en-US" dirty="0"/>
              <a:t> </a:t>
            </a:r>
            <a:r>
              <a:rPr lang="en-US" dirty="0" err="1"/>
              <a:t>mạnh</a:t>
            </a:r>
            <a:r>
              <a:rPr lang="en-US" dirty="0"/>
              <a:t> </a:t>
            </a:r>
            <a:r>
              <a:rPr lang="en-US" dirty="0" err="1"/>
              <a:t>mẽ</a:t>
            </a:r>
            <a:r>
              <a:rPr lang="en-US" dirty="0"/>
              <a:t> </a:t>
            </a:r>
            <a:r>
              <a:rPr lang="en-US" dirty="0" err="1"/>
              <a:t>trong</a:t>
            </a:r>
            <a:r>
              <a:rPr lang="en-US" dirty="0"/>
              <a:t> </a:t>
            </a:r>
            <a:r>
              <a:rPr lang="en-US" dirty="0" err="1"/>
              <a:t>việc</a:t>
            </a:r>
            <a:r>
              <a:rPr lang="en-US" dirty="0"/>
              <a:t> </a:t>
            </a:r>
            <a:r>
              <a:rPr lang="en-US" dirty="0" err="1"/>
              <a:t>trích</a:t>
            </a:r>
            <a:r>
              <a:rPr lang="en-US" dirty="0"/>
              <a:t> </a:t>
            </a:r>
            <a:r>
              <a:rPr lang="en-US" dirty="0" err="1"/>
              <a:t>xuất</a:t>
            </a:r>
            <a:r>
              <a:rPr lang="en-US" dirty="0"/>
              <a:t> </a:t>
            </a:r>
            <a:r>
              <a:rPr lang="en-US" dirty="0" err="1"/>
              <a:t>dữ</a:t>
            </a:r>
            <a:r>
              <a:rPr lang="en-US" dirty="0"/>
              <a:t> </a:t>
            </a:r>
            <a:r>
              <a:rPr lang="en-US" dirty="0" err="1"/>
              <a:t>liệu</a:t>
            </a:r>
            <a:r>
              <a:rPr lang="en-US" dirty="0"/>
              <a:t>.</a:t>
            </a:r>
          </a:p>
        </p:txBody>
      </p:sp>
      <p:sp>
        <p:nvSpPr>
          <p:cNvPr id="4" name="Slide Number Placeholder 3">
            <a:extLst>
              <a:ext uri="{FF2B5EF4-FFF2-40B4-BE49-F238E27FC236}">
                <a16:creationId xmlns:a16="http://schemas.microsoft.com/office/drawing/2014/main" id="{9D170CB5-7C53-A64E-0762-6DCC35A39C4D}"/>
              </a:ext>
            </a:extLst>
          </p:cNvPr>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17914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5C6F-CDF8-B0F4-0B17-F0FDEB7E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6EF6-3BCE-4DBC-66A3-DDA17B1E0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62A3-B96D-45A2-ABBD-54C77A18CFE3}"/>
              </a:ext>
            </a:extLst>
          </p:cNvPr>
          <p:cNvSpPr>
            <a:spLocks noGrp="1"/>
          </p:cNvSpPr>
          <p:nvPr>
            <p:ph type="body" idx="1"/>
          </p:nvPr>
        </p:nvSpPr>
        <p:spPr/>
        <p:txBody>
          <a:bodyPr/>
          <a:lstStyle/>
          <a:p>
            <a:r>
              <a:rPr lang="en-US" dirty="0"/>
              <a:t>MySQL: </a:t>
            </a:r>
            <a:r>
              <a:rPr lang="en-US" dirty="0" err="1"/>
              <a:t>Dùng</a:t>
            </a:r>
            <a:r>
              <a:rPr lang="en-US" dirty="0"/>
              <a:t> </a:t>
            </a:r>
            <a:r>
              <a:rPr lang="en-US" dirty="0" err="1"/>
              <a:t>làm</a:t>
            </a:r>
            <a:r>
              <a:rPr lang="en-US" dirty="0"/>
              <a:t> </a:t>
            </a:r>
            <a:r>
              <a:rPr lang="en-US" dirty="0" err="1"/>
              <a:t>nơi</a:t>
            </a:r>
            <a:r>
              <a:rPr lang="en-US" dirty="0"/>
              <a:t> </a:t>
            </a:r>
            <a:r>
              <a:rPr lang="en-US" dirty="0" err="1"/>
              <a:t>lưu</a:t>
            </a:r>
            <a:r>
              <a:rPr lang="en-US" dirty="0"/>
              <a:t> </a:t>
            </a:r>
            <a:r>
              <a:rPr lang="en-US" dirty="0" err="1"/>
              <a:t>trữ</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chính</a:t>
            </a:r>
            <a:r>
              <a:rPr lang="en-US" dirty="0"/>
              <a:t>.</a:t>
            </a:r>
          </a:p>
          <a:p>
            <a:r>
              <a:rPr lang="en-US" dirty="0" err="1"/>
              <a:t>PowerBI</a:t>
            </a:r>
            <a:r>
              <a:rPr lang="en-US" dirty="0"/>
              <a:t>: </a:t>
            </a:r>
            <a:r>
              <a:rPr lang="en-US" dirty="0" err="1"/>
              <a:t>Dùng</a:t>
            </a:r>
            <a:r>
              <a:rPr lang="en-US" dirty="0"/>
              <a:t> </a:t>
            </a:r>
            <a:r>
              <a:rPr lang="en-US" dirty="0" err="1"/>
              <a:t>trực</a:t>
            </a:r>
            <a:r>
              <a:rPr lang="en-US" dirty="0"/>
              <a:t> </a:t>
            </a:r>
            <a:r>
              <a:rPr lang="en-US" dirty="0" err="1"/>
              <a:t>quan</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phân</a:t>
            </a:r>
            <a:r>
              <a:rPr lang="en-US" dirty="0"/>
              <a:t> </a:t>
            </a:r>
            <a:r>
              <a:rPr lang="en-US" dirty="0" err="1"/>
              <a:t>tích</a:t>
            </a:r>
            <a:r>
              <a:rPr lang="en-US" dirty="0"/>
              <a:t>.</a:t>
            </a:r>
          </a:p>
        </p:txBody>
      </p:sp>
      <p:sp>
        <p:nvSpPr>
          <p:cNvPr id="4" name="Slide Number Placeholder 3">
            <a:extLst>
              <a:ext uri="{FF2B5EF4-FFF2-40B4-BE49-F238E27FC236}">
                <a16:creationId xmlns:a16="http://schemas.microsoft.com/office/drawing/2014/main" id="{9D170CB5-7C53-A64E-0762-6DCC35A39C4D}"/>
              </a:ext>
            </a:extLst>
          </p:cNvPr>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745389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5C6F-CDF8-B0F4-0B17-F0FDEB7E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6EF6-3BCE-4DBC-66A3-DDA17B1E00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262A3-B96D-45A2-ABBD-54C77A18CFE3}"/>
              </a:ext>
            </a:extLst>
          </p:cNvPr>
          <p:cNvSpPr>
            <a:spLocks noGrp="1"/>
          </p:cNvSpPr>
          <p:nvPr>
            <p:ph type="body" idx="1"/>
          </p:nvPr>
        </p:nvSpPr>
        <p:spPr/>
        <p:txBody>
          <a:bodyPr/>
          <a:lstStyle/>
          <a:p>
            <a:r>
              <a:rPr lang="en-US" dirty="0"/>
              <a:t>ReactJS: </a:t>
            </a:r>
            <a:r>
              <a:rPr lang="en-US" dirty="0" err="1"/>
              <a:t>Thư</a:t>
            </a:r>
            <a:r>
              <a:rPr lang="en-US" dirty="0"/>
              <a:t> </a:t>
            </a:r>
            <a:r>
              <a:rPr lang="en-US" dirty="0" err="1"/>
              <a:t>viện</a:t>
            </a:r>
            <a:r>
              <a:rPr lang="en-US" dirty="0"/>
              <a:t> JavaScript </a:t>
            </a:r>
            <a:r>
              <a:rPr lang="en-US" dirty="0" err="1"/>
              <a:t>cho</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(frontend)</a:t>
            </a:r>
          </a:p>
          <a:p>
            <a:r>
              <a:rPr lang="en-US" dirty="0"/>
              <a:t>Django: </a:t>
            </a:r>
            <a:r>
              <a:rPr lang="vi-VN" dirty="0" err="1">
                <a:effectLst/>
              </a:rPr>
              <a:t>Django</a:t>
            </a:r>
            <a:r>
              <a:rPr lang="vi-VN" dirty="0">
                <a:effectLst/>
              </a:rPr>
              <a:t> là một </a:t>
            </a:r>
            <a:r>
              <a:rPr lang="vi-VN" dirty="0" err="1">
                <a:effectLst/>
              </a:rPr>
              <a:t>web</a:t>
            </a:r>
            <a:r>
              <a:rPr lang="vi-VN" dirty="0">
                <a:effectLst/>
              </a:rPr>
              <a:t> </a:t>
            </a:r>
            <a:r>
              <a:rPr lang="vi-VN" dirty="0" err="1">
                <a:effectLst/>
              </a:rPr>
              <a:t>framework</a:t>
            </a:r>
            <a:r>
              <a:rPr lang="vi-VN" dirty="0">
                <a:effectLst/>
              </a:rPr>
              <a:t>, được viết bằng </a:t>
            </a:r>
            <a:r>
              <a:rPr lang="vi-VN" dirty="0" err="1">
                <a:effectLst/>
              </a:rPr>
              <a:t>Python</a:t>
            </a:r>
            <a:r>
              <a:rPr lang="vi-VN" dirty="0">
                <a:effectLst/>
              </a:rPr>
              <a:t>,</a:t>
            </a:r>
            <a:r>
              <a:rPr lang="en-US" dirty="0">
                <a:effectLst/>
              </a:rPr>
              <a:t> </a:t>
            </a:r>
            <a:r>
              <a:rPr lang="en-US" dirty="0" err="1">
                <a:effectLst/>
              </a:rPr>
              <a:t>có</a:t>
            </a:r>
            <a:r>
              <a:rPr lang="en-US" dirty="0">
                <a:effectLst/>
              </a:rPr>
              <a:t> </a:t>
            </a:r>
            <a:r>
              <a:rPr lang="en-US" dirty="0" err="1">
                <a:effectLst/>
              </a:rPr>
              <a:t>vai</a:t>
            </a:r>
            <a:r>
              <a:rPr lang="en-US" dirty="0">
                <a:effectLst/>
              </a:rPr>
              <a:t> </a:t>
            </a:r>
            <a:r>
              <a:rPr lang="en-US" dirty="0" err="1">
                <a:effectLst/>
              </a:rPr>
              <a:t>trò</a:t>
            </a:r>
            <a:r>
              <a:rPr lang="en-US" dirty="0">
                <a:effectLst/>
              </a:rPr>
              <a:t> </a:t>
            </a:r>
            <a:r>
              <a:rPr lang="en-US" dirty="0" err="1">
                <a:effectLst/>
              </a:rPr>
              <a:t>chính</a:t>
            </a:r>
            <a:r>
              <a:rPr lang="en-US" dirty="0">
                <a:effectLst/>
              </a:rPr>
              <a:t> </a:t>
            </a:r>
            <a:r>
              <a:rPr lang="en-US" dirty="0" err="1">
                <a:effectLst/>
              </a:rPr>
              <a:t>trong</a:t>
            </a:r>
            <a:r>
              <a:rPr lang="en-US" dirty="0">
                <a:effectLst/>
              </a:rPr>
              <a:t> </a:t>
            </a:r>
            <a:r>
              <a:rPr lang="en-US" dirty="0" err="1">
                <a:effectLst/>
              </a:rPr>
              <a:t>việc</a:t>
            </a:r>
            <a:r>
              <a:rPr lang="en-US" dirty="0">
                <a:effectLst/>
              </a:rPr>
              <a:t> </a:t>
            </a:r>
            <a:r>
              <a:rPr lang="en-US" dirty="0" err="1">
                <a:effectLst/>
              </a:rPr>
              <a:t>xây</a:t>
            </a:r>
            <a:r>
              <a:rPr lang="en-US" dirty="0">
                <a:effectLst/>
              </a:rPr>
              <a:t> </a:t>
            </a:r>
            <a:r>
              <a:rPr lang="en-US" dirty="0" err="1">
                <a:effectLst/>
              </a:rPr>
              <a:t>dựng</a:t>
            </a:r>
            <a:r>
              <a:rPr lang="en-US" dirty="0">
                <a:effectLst/>
              </a:rPr>
              <a:t> </a:t>
            </a:r>
            <a:r>
              <a:rPr lang="en-US" dirty="0" err="1">
                <a:effectLst/>
              </a:rPr>
              <a:t>máy</a:t>
            </a:r>
            <a:r>
              <a:rPr lang="en-US" dirty="0">
                <a:effectLst/>
              </a:rPr>
              <a:t> </a:t>
            </a:r>
            <a:r>
              <a:rPr lang="en-US" dirty="0" err="1">
                <a:effectLst/>
              </a:rPr>
              <a:t>chủ</a:t>
            </a:r>
            <a:r>
              <a:rPr lang="en-US" dirty="0">
                <a:effectLst/>
              </a:rPr>
              <a:t>.</a:t>
            </a:r>
            <a:endParaRPr lang="vi-VN" dirty="0">
              <a:effectLst/>
            </a:endParaRPr>
          </a:p>
          <a:p>
            <a:endParaRPr lang="en-US" dirty="0"/>
          </a:p>
        </p:txBody>
      </p:sp>
      <p:sp>
        <p:nvSpPr>
          <p:cNvPr id="4" name="Slide Number Placeholder 3">
            <a:extLst>
              <a:ext uri="{FF2B5EF4-FFF2-40B4-BE49-F238E27FC236}">
                <a16:creationId xmlns:a16="http://schemas.microsoft.com/office/drawing/2014/main" id="{9D170CB5-7C53-A64E-0762-6DCC35A39C4D}"/>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050039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1338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93854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629018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7/3/2024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83" r:id="rId3"/>
    <p:sldLayoutId id="2147483676" r:id="rId4"/>
    <p:sldLayoutId id="2147483679" r:id="rId5"/>
    <p:sldLayoutId id="2147483680" r:id="rId6"/>
    <p:sldLayoutId id="2147483681" r:id="rId7"/>
    <p:sldLayoutId id="2147483682" r:id="rId8"/>
    <p:sldLayoutId id="214748367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5B_BF7B91A7.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pp.powerbi.com/view?r=eyJrIjoiZWI0ZTZjNDUtN2RhNC00MzdjLWI4MDYtZDAyM2FjYzZkMThhIiwidCI6IjJmODVkYzc0LWI2YjQtNDU4NC1iZWVlLWNjZGE3MTQ0NDk3MCIsImMiOjZ9"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312003" y="1634109"/>
            <a:ext cx="6838097"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Aptos Narrow" panose="020B0004020202020204" pitchFamily="34" charset="0"/>
                <a:cs typeface="Lao UI" panose="020B0502040204020203" pitchFamily="34" charset="0"/>
              </a:rPr>
              <a:t>XÂY DỰNG HỆ THỐNG </a:t>
            </a:r>
          </a:p>
          <a:p>
            <a:r>
              <a:rPr lang="en-US" dirty="0">
                <a:latin typeface="Aptos Narrow" panose="020B0004020202020204" pitchFamily="34" charset="0"/>
                <a:cs typeface="Lao UI" panose="020B0502040204020203" pitchFamily="34" charset="0"/>
              </a:rPr>
              <a:t>KHAI THÁC TIN TUYỂN DỤNG</a:t>
            </a:r>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12003" y="423518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Sinh </a:t>
            </a:r>
            <a:r>
              <a:rPr lang="en-US" sz="2800" b="0" dirty="0" err="1"/>
              <a:t>viên</a:t>
            </a:r>
            <a:r>
              <a:rPr lang="en-US" sz="2800" b="0" dirty="0"/>
              <a:t>: Dương </a:t>
            </a:r>
            <a:r>
              <a:rPr lang="en-US" sz="2800" b="0" dirty="0" err="1"/>
              <a:t>Công</a:t>
            </a:r>
            <a:r>
              <a:rPr lang="en-US" sz="2800" b="0" dirty="0"/>
              <a:t> Thái</a:t>
            </a:r>
          </a:p>
          <a:p>
            <a:r>
              <a:rPr lang="en-US" sz="2800" b="0" dirty="0"/>
              <a:t>MSSV: 20216883</a:t>
            </a:r>
          </a:p>
          <a:p>
            <a:r>
              <a:rPr lang="en-US" sz="2800" b="0" dirty="0"/>
              <a:t>GVHD: </a:t>
            </a:r>
            <a:r>
              <a:rPr lang="en-US" sz="2800" b="0" dirty="0" err="1"/>
              <a:t>ThS</a:t>
            </a:r>
            <a:r>
              <a:rPr lang="en-US" sz="2800" b="0" dirty="0"/>
              <a:t>. </a:t>
            </a:r>
            <a:r>
              <a:rPr lang="en-US" sz="2800" b="0" dirty="0" err="1"/>
              <a:t>Nguyễn</a:t>
            </a:r>
            <a:r>
              <a:rPr lang="en-US" sz="2800" b="0" dirty="0"/>
              <a:t> Danh Tú</a:t>
            </a:r>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D0DB-4D13-EEB4-8D08-B01653A072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88DCFB-7A56-FA19-DB04-FF7389294D9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81E67CF7-E6F0-4EC7-6D6E-D20DB0F173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8787C795-7178-EF49-F528-AECBBAA5FDB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Công</a:t>
            </a:r>
            <a:r>
              <a:rPr lang="en-US" dirty="0">
                <a:ln>
                  <a:solidFill>
                    <a:schemeClr val="tx1"/>
                  </a:solidFill>
                </a:ln>
              </a:rPr>
              <a:t> </a:t>
            </a:r>
            <a:r>
              <a:rPr lang="en-US" dirty="0" err="1">
                <a:ln>
                  <a:solidFill>
                    <a:schemeClr val="tx1"/>
                  </a:solidFill>
                </a:ln>
              </a:rPr>
              <a:t>cụ</a:t>
            </a:r>
            <a:r>
              <a:rPr lang="en-US" dirty="0">
                <a:ln>
                  <a:solidFill>
                    <a:schemeClr val="tx1"/>
                  </a:solidFill>
                </a:ln>
              </a:rPr>
              <a:t> </a:t>
            </a:r>
            <a:r>
              <a:rPr lang="en-US" dirty="0" err="1">
                <a:ln>
                  <a:solidFill>
                    <a:schemeClr val="tx1"/>
                  </a:solidFill>
                </a:ln>
              </a:rPr>
              <a:t>sử</a:t>
            </a:r>
            <a:r>
              <a:rPr lang="en-US" dirty="0">
                <a:ln>
                  <a:solidFill>
                    <a:schemeClr val="tx1"/>
                  </a:solidFill>
                </a:ln>
              </a:rPr>
              <a:t> </a:t>
            </a:r>
            <a:r>
              <a:rPr lang="en-US" dirty="0" err="1">
                <a:ln>
                  <a:solidFill>
                    <a:schemeClr val="tx1"/>
                  </a:solidFill>
                </a:ln>
              </a:rPr>
              <a:t>dụng</a:t>
            </a:r>
            <a:r>
              <a:rPr lang="en-US" dirty="0">
                <a:ln>
                  <a:solidFill>
                    <a:schemeClr val="tx1"/>
                  </a:solidFill>
                </a:ln>
              </a:rPr>
              <a:t> </a:t>
            </a:r>
            <a:br>
              <a:rPr lang="en-US" dirty="0">
                <a:ln>
                  <a:solidFill>
                    <a:schemeClr val="tx1"/>
                  </a:solidFill>
                </a:ln>
              </a:rPr>
            </a:br>
            <a:endParaRPr lang="en-US" dirty="0">
              <a:ln>
                <a:solidFill>
                  <a:schemeClr val="tx1"/>
                </a:solidFill>
              </a:ln>
            </a:endParaRPr>
          </a:p>
        </p:txBody>
      </p:sp>
      <p:pic>
        <p:nvPicPr>
          <p:cNvPr id="9218" name="Picture 2" descr="Features of ReactJS for Development">
            <a:extLst>
              <a:ext uri="{FF2B5EF4-FFF2-40B4-BE49-F238E27FC236}">
                <a16:creationId xmlns:a16="http://schemas.microsoft.com/office/drawing/2014/main" id="{A0825410-01DA-8DC3-59D3-48CF4C4F2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997075"/>
            <a:ext cx="3617471" cy="19462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jango - Framework hàng đầu cho mọi lập trình viên">
            <a:extLst>
              <a:ext uri="{FF2B5EF4-FFF2-40B4-BE49-F238E27FC236}">
                <a16:creationId xmlns:a16="http://schemas.microsoft.com/office/drawing/2014/main" id="{1ADC434D-07AD-6885-C95E-82CAA1C61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75" y="234315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58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54052" y="1149380"/>
            <a:ext cx="6721842" cy="4215157"/>
          </a:xfrm>
          <a:prstGeom prst="rect">
            <a:avLst/>
          </a:prstGeom>
        </p:spPr>
        <p:txBody>
          <a:bodyPr/>
          <a:lstStyle/>
          <a:p>
            <a:pPr marL="0" indent="0">
              <a:lnSpc>
                <a:spcPct val="100000"/>
              </a:lnSpc>
              <a:buNone/>
            </a:pPr>
            <a:r>
              <a:rPr lang="en-US" sz="3000" dirty="0">
                <a:latin typeface="Lato" panose="020F0502020204030203" pitchFamily="34" charset="0"/>
                <a:ea typeface="Lato" panose="020F0502020204030203" pitchFamily="34" charset="0"/>
                <a:cs typeface="Lato" panose="020F0502020204030203" pitchFamily="34" charset="0"/>
              </a:rPr>
              <a:t>Danh </a:t>
            </a:r>
            <a:r>
              <a:rPr lang="en-US" sz="3000" dirty="0" err="1">
                <a:latin typeface="Lato" panose="020F0502020204030203" pitchFamily="34" charset="0"/>
                <a:ea typeface="Lato" panose="020F0502020204030203" pitchFamily="34" charset="0"/>
                <a:cs typeface="Lato" panose="020F0502020204030203" pitchFamily="34" charset="0"/>
              </a:rPr>
              <a:t>sách</a:t>
            </a:r>
            <a:r>
              <a:rPr lang="en-US" sz="3000" dirty="0">
                <a:latin typeface="Lato" panose="020F0502020204030203" pitchFamily="34" charset="0"/>
                <a:ea typeface="Lato" panose="020F0502020204030203" pitchFamily="34" charset="0"/>
                <a:cs typeface="Lato" panose="020F0502020204030203" pitchFamily="34" charset="0"/>
              </a:rPr>
              <a:t> </a:t>
            </a:r>
            <a:r>
              <a:rPr lang="en-US" sz="3000" dirty="0" err="1">
                <a:latin typeface="Lato" panose="020F0502020204030203" pitchFamily="34" charset="0"/>
                <a:ea typeface="Lato" panose="020F0502020204030203" pitchFamily="34" charset="0"/>
                <a:cs typeface="Lato" panose="020F0502020204030203" pitchFamily="34" charset="0"/>
              </a:rPr>
              <a:t>trang</a:t>
            </a:r>
            <a:r>
              <a:rPr lang="en-US" sz="3000" dirty="0">
                <a:latin typeface="Lato" panose="020F0502020204030203" pitchFamily="34" charset="0"/>
                <a:ea typeface="Lato" panose="020F0502020204030203" pitchFamily="34" charset="0"/>
                <a:cs typeface="Lato" panose="020F0502020204030203" pitchFamily="34" charset="0"/>
              </a:rPr>
              <a:t> tin </a:t>
            </a:r>
            <a:r>
              <a:rPr lang="en-US" sz="3000" dirty="0" err="1">
                <a:latin typeface="Lato" panose="020F0502020204030203" pitchFamily="34" charset="0"/>
                <a:ea typeface="Lato" panose="020F0502020204030203" pitchFamily="34" charset="0"/>
                <a:cs typeface="Lato" panose="020F0502020204030203" pitchFamily="34" charset="0"/>
              </a:rPr>
              <a:t>tuyển</a:t>
            </a:r>
            <a:r>
              <a:rPr lang="en-US" sz="3000" dirty="0">
                <a:latin typeface="Lato" panose="020F0502020204030203" pitchFamily="34" charset="0"/>
                <a:ea typeface="Lato" panose="020F0502020204030203" pitchFamily="34" charset="0"/>
                <a:cs typeface="Lato" panose="020F0502020204030203" pitchFamily="34" charset="0"/>
              </a:rPr>
              <a:t> </a:t>
            </a:r>
            <a:r>
              <a:rPr lang="en-US" sz="3000" dirty="0" err="1">
                <a:latin typeface="Lato" panose="020F0502020204030203" pitchFamily="34" charset="0"/>
                <a:ea typeface="Lato" panose="020F0502020204030203" pitchFamily="34" charset="0"/>
                <a:cs typeface="Lato" panose="020F0502020204030203" pitchFamily="34" charset="0"/>
              </a:rPr>
              <a:t>dụng</a:t>
            </a:r>
            <a:r>
              <a:rPr lang="en-US" sz="3000" dirty="0">
                <a:latin typeface="Lato" panose="020F0502020204030203" pitchFamily="34" charset="0"/>
                <a:ea typeface="Lato" panose="020F0502020204030203" pitchFamily="34" charset="0"/>
                <a:cs typeface="Lato" panose="020F0502020204030203" pitchFamily="34" charset="0"/>
              </a:rPr>
              <a:t> </a:t>
            </a: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TopCV</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CareerViet</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TopDev</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DevWork</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a:latin typeface="Lato" panose="020F0502020204030203" pitchFamily="34" charset="0"/>
                <a:ea typeface="Lato" panose="020F0502020204030203" pitchFamily="34" charset="0"/>
                <a:cs typeface="Lato" panose="020F0502020204030203" pitchFamily="34" charset="0"/>
              </a:rPr>
              <a:t>Glint</a:t>
            </a: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StudentJob</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a:latin typeface="Lato" panose="020F0502020204030203" pitchFamily="34" charset="0"/>
                <a:ea typeface="Lato" panose="020F0502020204030203" pitchFamily="34" charset="0"/>
                <a:cs typeface="Lato" panose="020F0502020204030203" pitchFamily="34" charset="0"/>
              </a:rPr>
              <a:t>123Jobs</a:t>
            </a:r>
          </a:p>
          <a:p>
            <a:pPr lvl="1">
              <a:lnSpc>
                <a:spcPct val="100000"/>
              </a:lnSpc>
            </a:pPr>
            <a:r>
              <a:rPr lang="en-US" sz="2000" dirty="0" err="1">
                <a:latin typeface="Lato" panose="020F0502020204030203" pitchFamily="34" charset="0"/>
                <a:ea typeface="Lato" panose="020F0502020204030203" pitchFamily="34" charset="0"/>
                <a:cs typeface="Lato" panose="020F0502020204030203" pitchFamily="34" charset="0"/>
              </a:rPr>
              <a:t>Jobsgo</a:t>
            </a:r>
            <a:endParaRPr lang="en-US" sz="2000" dirty="0">
              <a:latin typeface="Lato" panose="020F0502020204030203" pitchFamily="34" charset="0"/>
              <a:ea typeface="Lato" panose="020F0502020204030203" pitchFamily="34" charset="0"/>
              <a:cs typeface="Lato" panose="020F0502020204030203" pitchFamily="34" charset="0"/>
            </a:endParaRPr>
          </a:p>
          <a:p>
            <a:pPr lvl="1">
              <a:lnSpc>
                <a:spcPct val="100000"/>
              </a:lnSpc>
            </a:pPr>
            <a:r>
              <a:rPr lang="en-US" sz="2000" dirty="0">
                <a:latin typeface="Lato" panose="020F0502020204030203" pitchFamily="34" charset="0"/>
                <a:ea typeface="Lato" panose="020F0502020204030203" pitchFamily="34" charset="0"/>
                <a:cs typeface="Lato" panose="020F0502020204030203" pitchFamily="34" charset="0"/>
              </a:rPr>
              <a:t>Job3s</a:t>
            </a:r>
          </a:p>
          <a:p>
            <a:pPr lvl="1">
              <a:lnSpc>
                <a:spcPct val="100000"/>
              </a:lnSpc>
            </a:pP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54052"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Khảo</a:t>
            </a:r>
            <a:r>
              <a:rPr lang="en-US" dirty="0">
                <a:ln>
                  <a:solidFill>
                    <a:schemeClr val="tx1"/>
                  </a:solidFill>
                </a:ln>
              </a:rPr>
              <a:t> </a:t>
            </a:r>
            <a:r>
              <a:rPr lang="en-US" dirty="0" err="1">
                <a:ln>
                  <a:solidFill>
                    <a:schemeClr val="tx1"/>
                  </a:solidFill>
                </a:ln>
              </a:rPr>
              <a:t>sát</a:t>
            </a:r>
            <a:r>
              <a:rPr lang="en-US" dirty="0">
                <a:ln>
                  <a:solidFill>
                    <a:schemeClr val="tx1"/>
                  </a:solidFill>
                </a:ln>
              </a:rPr>
              <a:t> </a:t>
            </a:r>
            <a:r>
              <a:rPr lang="en-US" dirty="0" err="1">
                <a:ln>
                  <a:solidFill>
                    <a:schemeClr val="tx1"/>
                  </a:solidFill>
                </a:ln>
              </a:rPr>
              <a:t>nguồn</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r>
              <a:rPr lang="en-US" dirty="0">
                <a:ln>
                  <a:solidFill>
                    <a:schemeClr val="tx1"/>
                  </a:solidFill>
                </a:ln>
              </a:rPr>
              <a:t> </a:t>
            </a:r>
          </a:p>
          <a:p>
            <a:r>
              <a:rPr lang="en-US" dirty="0"/>
              <a:t> </a:t>
            </a:r>
            <a:br>
              <a:rPr lang="en-US" dirty="0"/>
            </a:br>
            <a:endParaRPr lang="en-US" dirty="0"/>
          </a:p>
        </p:txBody>
      </p:sp>
      <p:sp>
        <p:nvSpPr>
          <p:cNvPr id="7" name="Chart Placeholder 2">
            <a:extLst>
              <a:ext uri="{FF2B5EF4-FFF2-40B4-BE49-F238E27FC236}">
                <a16:creationId xmlns:a16="http://schemas.microsoft.com/office/drawing/2014/main" id="{886875B4-C0B5-BBD5-E340-4F6FB540A4FA}"/>
              </a:ext>
            </a:extLst>
          </p:cNvPr>
          <p:cNvSpPr txBox="1">
            <a:spLocks/>
          </p:cNvSpPr>
          <p:nvPr/>
        </p:nvSpPr>
        <p:spPr>
          <a:xfrm>
            <a:off x="3738257" y="1665495"/>
            <a:ext cx="3530974" cy="4886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228600" algn="l" rtl="0" eaLnBrk="1" latinLnBrk="0" hangingPunct="1">
              <a:lnSpc>
                <a:spcPct val="100000"/>
              </a:lnSpc>
              <a:spcBef>
                <a:spcPts val="500"/>
              </a:spcBef>
              <a:spcAft>
                <a:spcPts val="0"/>
              </a:spcAft>
            </a:pPr>
            <a:r>
              <a:rPr lang="en-US" sz="2000"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ViecLam24h</a:t>
            </a:r>
            <a:endParaRPr lang="en-US" sz="2000" dirty="0">
              <a:effectLst/>
              <a:latin typeface="Lato" panose="020F0502020204030203" pitchFamily="34" charset="0"/>
              <a:ea typeface="Lato" panose="020F0502020204030203" pitchFamily="34" charset="0"/>
              <a:cs typeface="Lato" panose="020F0502020204030203" pitchFamily="34" charset="0"/>
            </a:endParaRPr>
          </a:p>
          <a:p>
            <a:pPr marL="685800" indent="-228600" algn="l" rtl="0" eaLnBrk="1" latinLnBrk="0" hangingPunct="1">
              <a:lnSpc>
                <a:spcPct val="150000"/>
              </a:lnSpc>
              <a:spcBef>
                <a:spcPts val="500"/>
              </a:spcBef>
              <a:spcAft>
                <a:spcPts val="0"/>
              </a:spcAft>
            </a:pPr>
            <a:r>
              <a:rPr lang="en-US" sz="2000" kern="1200" dirty="0" err="1">
                <a:solidFill>
                  <a:srgbClr val="000000"/>
                </a:solidFill>
                <a:effectLst/>
                <a:latin typeface="Lato" panose="020F0502020204030203" pitchFamily="34" charset="0"/>
                <a:ea typeface="Lato" panose="020F0502020204030203" pitchFamily="34" charset="0"/>
                <a:cs typeface="Lato" panose="020F0502020204030203" pitchFamily="34" charset="0"/>
              </a:rPr>
              <a:t>VietNamWork</a:t>
            </a:r>
            <a:endParaRPr lang="en-US" sz="2000" dirty="0">
              <a:effectLst/>
              <a:latin typeface="Lato" panose="020F0502020204030203" pitchFamily="34" charset="0"/>
              <a:ea typeface="Lato" panose="020F0502020204030203" pitchFamily="34" charset="0"/>
              <a:cs typeface="Lato" panose="020F0502020204030203" pitchFamily="34" charset="0"/>
            </a:endParaRPr>
          </a:p>
          <a:p>
            <a:pPr marL="685800" indent="-228600" algn="l" rtl="0" eaLnBrk="1" latinLnBrk="0" hangingPunct="1">
              <a:lnSpc>
                <a:spcPct val="150000"/>
              </a:lnSpc>
              <a:spcBef>
                <a:spcPts val="500"/>
              </a:spcBef>
              <a:spcAft>
                <a:spcPts val="0"/>
              </a:spcAft>
            </a:pPr>
            <a:r>
              <a:rPr lang="en-US" sz="2000" kern="1200" dirty="0" err="1">
                <a:solidFill>
                  <a:srgbClr val="000000"/>
                </a:solidFill>
                <a:effectLst/>
                <a:latin typeface="Lato" panose="020F0502020204030203" pitchFamily="34" charset="0"/>
                <a:ea typeface="Lato" panose="020F0502020204030203" pitchFamily="34" charset="0"/>
                <a:cs typeface="Lato" panose="020F0502020204030203" pitchFamily="34" charset="0"/>
              </a:rPr>
              <a:t>ITViec</a:t>
            </a:r>
            <a:endParaRPr lang="en-US" sz="2000" dirty="0">
              <a:effectLst/>
              <a:latin typeface="Lato" panose="020F0502020204030203" pitchFamily="34" charset="0"/>
              <a:ea typeface="Lato" panose="020F0502020204030203" pitchFamily="34" charset="0"/>
              <a:cs typeface="Lato" panose="020F0502020204030203" pitchFamily="34" charset="0"/>
            </a:endParaRPr>
          </a:p>
          <a:p>
            <a:pPr marL="685800" indent="-228600" algn="l" rtl="0" eaLnBrk="1" latinLnBrk="0" hangingPunct="1">
              <a:lnSpc>
                <a:spcPct val="150000"/>
              </a:lnSpc>
              <a:spcBef>
                <a:spcPts val="500"/>
              </a:spcBef>
              <a:spcAft>
                <a:spcPts val="0"/>
              </a:spcAft>
            </a:pPr>
            <a:r>
              <a:rPr lang="en-US" sz="2000"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CareerLink</a:t>
            </a:r>
            <a:endParaRPr lang="en-US" sz="2000" dirty="0">
              <a:effectLst/>
              <a:latin typeface="Lato" panose="020F0502020204030203" pitchFamily="34" charset="0"/>
              <a:ea typeface="Lato" panose="020F0502020204030203" pitchFamily="34" charset="0"/>
              <a:cs typeface="Lato" panose="020F0502020204030203" pitchFamily="34" charset="0"/>
            </a:endParaRPr>
          </a:p>
          <a:p>
            <a:pPr marL="685800" indent="-228600" algn="l" rtl="0" eaLnBrk="1" latinLnBrk="0" hangingPunct="1">
              <a:lnSpc>
                <a:spcPct val="150000"/>
              </a:lnSpc>
              <a:spcBef>
                <a:spcPts val="500"/>
              </a:spcBef>
              <a:spcAft>
                <a:spcPts val="0"/>
              </a:spcAft>
            </a:pPr>
            <a:r>
              <a:rPr lang="en-US" sz="2000" kern="1200" dirty="0" err="1">
                <a:solidFill>
                  <a:srgbClr val="000000"/>
                </a:solidFill>
                <a:effectLst/>
                <a:latin typeface="Lato" panose="020F0502020204030203" pitchFamily="34" charset="0"/>
                <a:ea typeface="Lato" panose="020F0502020204030203" pitchFamily="34" charset="0"/>
                <a:cs typeface="Lato" panose="020F0502020204030203" pitchFamily="34" charset="0"/>
              </a:rPr>
              <a:t>JoboKo</a:t>
            </a:r>
            <a:endParaRPr lang="en-US" sz="2000" dirty="0">
              <a:effectLst/>
              <a:latin typeface="Lato" panose="020F0502020204030203" pitchFamily="34" charset="0"/>
              <a:ea typeface="Lato" panose="020F0502020204030203" pitchFamily="34" charset="0"/>
              <a:cs typeface="Lato" panose="020F0502020204030203" pitchFamily="34" charset="0"/>
            </a:endParaRPr>
          </a:p>
          <a:p>
            <a:pPr marL="685800" indent="-228600" algn="l" rtl="0" eaLnBrk="1" latinLnBrk="0" hangingPunct="1">
              <a:lnSpc>
                <a:spcPct val="150000"/>
              </a:lnSpc>
              <a:spcBef>
                <a:spcPts val="500"/>
              </a:spcBef>
              <a:spcAft>
                <a:spcPts val="0"/>
              </a:spcAft>
            </a:pPr>
            <a:r>
              <a:rPr lang="en-US" sz="2000"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Tech work</a:t>
            </a:r>
            <a:endParaRPr lang="en-US" sz="20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12546471"/>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pPr algn="ctr"/>
            <a:r>
              <a:rPr lang="en-US" sz="4000" dirty="0"/>
              <a:t>2. </a:t>
            </a:r>
            <a:r>
              <a:rPr lang="en-US" sz="4000" dirty="0" err="1"/>
              <a:t>Trọng</a:t>
            </a:r>
            <a:r>
              <a:rPr lang="en-US" sz="4000" dirty="0"/>
              <a:t> </a:t>
            </a:r>
            <a:r>
              <a:rPr lang="en-US" sz="4000" dirty="0" err="1"/>
              <a:t>tâm</a:t>
            </a:r>
            <a:r>
              <a:rPr lang="en-US" sz="4000" dirty="0"/>
              <a:t> </a:t>
            </a:r>
            <a:r>
              <a:rPr lang="en-US" sz="4000" dirty="0" err="1"/>
              <a:t>đồ</a:t>
            </a:r>
            <a:r>
              <a:rPr lang="en-US" sz="4000" dirty="0"/>
              <a:t> </a:t>
            </a:r>
            <a:r>
              <a:rPr lang="en-US" sz="4000" dirty="0" err="1"/>
              <a:t>án</a:t>
            </a:r>
            <a:endParaRPr lang="en-US" sz="4000" dirty="0"/>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a:lnSpc>
                <a:spcPct val="150000"/>
              </a:lnSpc>
            </a:pPr>
            <a:r>
              <a:rPr lang="en-US" sz="2000" dirty="0" err="1"/>
              <a:t>Mô</a:t>
            </a:r>
            <a:r>
              <a:rPr lang="en-US" sz="2000" dirty="0"/>
              <a:t> </a:t>
            </a:r>
            <a:r>
              <a:rPr lang="en-US" sz="2000" dirty="0" err="1"/>
              <a:t>tả</a:t>
            </a:r>
            <a:r>
              <a:rPr lang="en-US" sz="2000" dirty="0"/>
              <a:t> </a:t>
            </a:r>
            <a:r>
              <a:rPr lang="en-US" sz="2000" dirty="0" err="1"/>
              <a:t>đồ</a:t>
            </a:r>
            <a:r>
              <a:rPr lang="en-US" sz="2000" dirty="0"/>
              <a:t> </a:t>
            </a:r>
            <a:r>
              <a:rPr lang="en-US" sz="2000" dirty="0" err="1"/>
              <a:t>án</a:t>
            </a:r>
            <a:endParaRPr lang="en-US" sz="2000" dirty="0"/>
          </a:p>
          <a:p>
            <a:pPr>
              <a:lnSpc>
                <a:spcPct val="150000"/>
              </a:lnSpc>
            </a:pPr>
            <a:r>
              <a:rPr lang="en-US" sz="2000" dirty="0" err="1"/>
              <a:t>Kiến</a:t>
            </a:r>
            <a:r>
              <a:rPr lang="en-US" sz="2000" dirty="0"/>
              <a:t> </a:t>
            </a:r>
            <a:r>
              <a:rPr lang="en-US" sz="2000" dirty="0" err="1"/>
              <a:t>trúc</a:t>
            </a:r>
            <a:r>
              <a:rPr lang="en-US" sz="2000" dirty="0"/>
              <a:t> </a:t>
            </a:r>
            <a:r>
              <a:rPr lang="en-US" sz="2000" dirty="0" err="1"/>
              <a:t>khai</a:t>
            </a:r>
            <a:r>
              <a:rPr lang="en-US" sz="2000" dirty="0"/>
              <a:t> </a:t>
            </a:r>
            <a:r>
              <a:rPr lang="en-US" sz="2000" dirty="0" err="1"/>
              <a:t>thác</a:t>
            </a:r>
            <a:r>
              <a:rPr lang="en-US" sz="2000" dirty="0"/>
              <a:t> </a:t>
            </a:r>
            <a:r>
              <a:rPr lang="en-US" sz="2000" dirty="0" err="1"/>
              <a:t>dữ</a:t>
            </a:r>
            <a:r>
              <a:rPr lang="en-US" sz="2000" dirty="0"/>
              <a:t> </a:t>
            </a:r>
            <a:r>
              <a:rPr lang="en-US" sz="2000" dirty="0" err="1"/>
              <a:t>liệu</a:t>
            </a:r>
            <a:r>
              <a:rPr lang="en-US" sz="2000" dirty="0"/>
              <a:t>  </a:t>
            </a:r>
          </a:p>
          <a:p>
            <a:pPr>
              <a:lnSpc>
                <a:spcPct val="150000"/>
              </a:lnSpc>
            </a:pPr>
            <a:r>
              <a:rPr lang="en-US" sz="2000" dirty="0" err="1"/>
              <a:t>Tiền</a:t>
            </a:r>
            <a:r>
              <a:rPr lang="en-US" sz="2000" dirty="0"/>
              <a:t> </a:t>
            </a:r>
            <a:r>
              <a:rPr lang="en-US" sz="2000" dirty="0" err="1"/>
              <a:t>xử</a:t>
            </a:r>
            <a:r>
              <a:rPr lang="en-US" sz="2000" dirty="0"/>
              <a:t> </a:t>
            </a:r>
            <a:r>
              <a:rPr lang="en-US" sz="2000" dirty="0" err="1"/>
              <a:t>lý</a:t>
            </a:r>
            <a:r>
              <a:rPr lang="en-US" sz="2000" dirty="0"/>
              <a:t> </a:t>
            </a:r>
            <a:r>
              <a:rPr lang="en-US" sz="2000" dirty="0" err="1"/>
              <a:t>dữ</a:t>
            </a:r>
            <a:r>
              <a:rPr lang="en-US" sz="2000" dirty="0"/>
              <a:t> </a:t>
            </a:r>
            <a:r>
              <a:rPr lang="en-US" sz="2000" dirty="0" err="1"/>
              <a:t>liệu</a:t>
            </a:r>
            <a:endParaRPr lang="en-US" sz="2000" dirty="0"/>
          </a:p>
          <a:p>
            <a:pPr>
              <a:lnSpc>
                <a:spcPct val="150000"/>
              </a:lnSpc>
            </a:pPr>
            <a:r>
              <a:rPr lang="en-US" sz="2000" dirty="0" err="1"/>
              <a:t>Mô</a:t>
            </a:r>
            <a:r>
              <a:rPr lang="en-US" sz="2000" dirty="0"/>
              <a:t> </a:t>
            </a:r>
            <a:r>
              <a:rPr lang="en-US" sz="2000" dirty="0" err="1"/>
              <a:t>hình</a:t>
            </a:r>
            <a:r>
              <a:rPr lang="en-US" sz="2000" dirty="0"/>
              <a:t> </a:t>
            </a:r>
            <a:r>
              <a:rPr lang="en-US" sz="2000" dirty="0" err="1"/>
              <a:t>dữ</a:t>
            </a:r>
            <a:r>
              <a:rPr lang="en-US" sz="2000" dirty="0"/>
              <a:t> </a:t>
            </a:r>
            <a:r>
              <a:rPr lang="en-US" sz="2000" dirty="0" err="1"/>
              <a:t>liệu</a:t>
            </a:r>
            <a:r>
              <a:rPr lang="en-US" sz="2000" dirty="0"/>
              <a:t> </a:t>
            </a:r>
            <a:r>
              <a:rPr lang="en-US" sz="2000" dirty="0" err="1"/>
              <a:t>vùng</a:t>
            </a:r>
            <a:r>
              <a:rPr lang="en-US" sz="2000" dirty="0"/>
              <a:t> </a:t>
            </a:r>
            <a:r>
              <a:rPr lang="en-US" sz="2000" dirty="0" err="1"/>
              <a:t>đệm</a:t>
            </a:r>
            <a:endParaRPr lang="en-US" sz="2000" dirty="0"/>
          </a:p>
          <a:p>
            <a:pPr>
              <a:lnSpc>
                <a:spcPct val="150000"/>
              </a:lnSpc>
            </a:pPr>
            <a:r>
              <a:rPr lang="en-US" sz="2000" dirty="0" err="1"/>
              <a:t>Mô</a:t>
            </a:r>
            <a:r>
              <a:rPr lang="en-US" sz="2000" dirty="0"/>
              <a:t> </a:t>
            </a:r>
            <a:r>
              <a:rPr lang="en-US" sz="2000" dirty="0" err="1"/>
              <a:t>hình</a:t>
            </a:r>
            <a:r>
              <a:rPr lang="en-US" sz="2000" dirty="0"/>
              <a:t> </a:t>
            </a:r>
            <a:r>
              <a:rPr lang="en-US" sz="2000" dirty="0" err="1"/>
              <a:t>dữ</a:t>
            </a:r>
            <a:r>
              <a:rPr lang="en-US" sz="2000" dirty="0"/>
              <a:t> </a:t>
            </a:r>
            <a:r>
              <a:rPr lang="en-US" sz="2000" dirty="0" err="1"/>
              <a:t>liệu</a:t>
            </a:r>
            <a:r>
              <a:rPr lang="en-US" sz="2000" dirty="0"/>
              <a:t> </a:t>
            </a:r>
            <a:r>
              <a:rPr lang="en-US" sz="2000" dirty="0" err="1"/>
              <a:t>kho</a:t>
            </a:r>
            <a:r>
              <a:rPr lang="en-US" sz="2000" dirty="0"/>
              <a:t> </a:t>
            </a:r>
            <a:r>
              <a:rPr lang="en-US" sz="2000" dirty="0" err="1"/>
              <a:t>dữ</a:t>
            </a:r>
            <a:r>
              <a:rPr lang="en-US" sz="2000" dirty="0"/>
              <a:t> </a:t>
            </a:r>
            <a:r>
              <a:rPr lang="en-US" sz="2000" dirty="0" err="1"/>
              <a:t>liệu</a:t>
            </a:r>
            <a:endParaRPr lang="en-US" sz="2000" dirty="0"/>
          </a:p>
          <a:p>
            <a:pPr>
              <a:lnSpc>
                <a:spcPct val="150000"/>
              </a:lnSpc>
            </a:pPr>
            <a:r>
              <a:rPr lang="en-US" sz="2000" dirty="0" err="1"/>
              <a:t>Biểu</a:t>
            </a:r>
            <a:r>
              <a:rPr lang="en-US" sz="2000" dirty="0"/>
              <a:t> </a:t>
            </a:r>
            <a:r>
              <a:rPr lang="en-US" sz="2000" dirty="0" err="1"/>
              <a:t>đồ</a:t>
            </a:r>
            <a:r>
              <a:rPr lang="en-US" sz="2000" dirty="0"/>
              <a:t> </a:t>
            </a:r>
            <a:r>
              <a:rPr lang="en-US" sz="2000" dirty="0" err="1"/>
              <a:t>tình</a:t>
            </a:r>
            <a:r>
              <a:rPr lang="en-US" sz="2000" dirty="0"/>
              <a:t> </a:t>
            </a:r>
            <a:r>
              <a:rPr lang="en-US" sz="2000" dirty="0" err="1"/>
              <a:t>huống</a:t>
            </a:r>
            <a:endParaRPr lang="en-US" sz="2000" dirty="0"/>
          </a:p>
          <a:p>
            <a:pPr>
              <a:lnSpc>
                <a:spcPct val="150000"/>
              </a:lnSpc>
            </a:pPr>
            <a:r>
              <a:rPr lang="en-US" sz="2000" dirty="0" err="1"/>
              <a:t>Biểu</a:t>
            </a:r>
            <a:r>
              <a:rPr lang="en-US" sz="2000" dirty="0"/>
              <a:t> </a:t>
            </a:r>
            <a:r>
              <a:rPr lang="en-US" sz="2000" dirty="0" err="1"/>
              <a:t>đồ</a:t>
            </a:r>
            <a:r>
              <a:rPr lang="en-US" sz="2000" dirty="0"/>
              <a:t> </a:t>
            </a:r>
            <a:r>
              <a:rPr lang="en-US" sz="2000" dirty="0" err="1"/>
              <a:t>hoạt</a:t>
            </a:r>
            <a:r>
              <a:rPr lang="en-US" sz="2000" dirty="0"/>
              <a:t> </a:t>
            </a:r>
            <a:r>
              <a:rPr lang="en-US" sz="2000" dirty="0" err="1"/>
              <a:t>động</a:t>
            </a:r>
            <a:r>
              <a:rPr lang="en-US" sz="2000" dirty="0"/>
              <a:t> </a:t>
            </a:r>
            <a:r>
              <a:rPr lang="en-US" sz="2000" dirty="0" err="1"/>
              <a:t>tìm</a:t>
            </a:r>
            <a:r>
              <a:rPr lang="en-US" sz="2000" dirty="0"/>
              <a:t> </a:t>
            </a:r>
            <a:r>
              <a:rPr lang="en-US" sz="2000" dirty="0" err="1"/>
              <a:t>kiếm</a:t>
            </a:r>
            <a:endParaRPr lang="en-US" sz="2000" dirty="0"/>
          </a:p>
          <a:p>
            <a:pPr>
              <a:lnSpc>
                <a:spcPct val="150000"/>
              </a:lnSpc>
            </a:pPr>
            <a:r>
              <a:rPr lang="en-US" sz="2000" dirty="0" err="1"/>
              <a:t>Biểu</a:t>
            </a:r>
            <a:r>
              <a:rPr lang="en-US" sz="2000" dirty="0"/>
              <a:t> </a:t>
            </a:r>
            <a:r>
              <a:rPr lang="en-US" sz="2000" dirty="0" err="1"/>
              <a:t>đồ</a:t>
            </a:r>
            <a:r>
              <a:rPr lang="en-US" sz="2000" dirty="0"/>
              <a:t> </a:t>
            </a:r>
            <a:r>
              <a:rPr lang="en-US" sz="2000" dirty="0" err="1"/>
              <a:t>tuần</a:t>
            </a:r>
            <a:r>
              <a:rPr lang="en-US" sz="2000" dirty="0"/>
              <a:t> </a:t>
            </a:r>
            <a:r>
              <a:rPr lang="en-US" sz="2000" dirty="0" err="1"/>
              <a:t>tự</a:t>
            </a:r>
            <a:endParaRPr lang="en-US" sz="2000" dirty="0"/>
          </a:p>
          <a:p>
            <a:pPr>
              <a:lnSpc>
                <a:spcPct val="150000"/>
              </a:lnSpc>
            </a:pPr>
            <a:endParaRPr lang="en-US" sz="2000"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12</a:t>
            </a:fld>
            <a:endParaRPr lang="en-US"/>
          </a:p>
        </p:txBody>
      </p:sp>
    </p:spTree>
    <p:extLst>
      <p:ext uri="{BB962C8B-B14F-4D97-AF65-F5344CB8AC3E}">
        <p14:creationId xmlns:p14="http://schemas.microsoft.com/office/powerpoint/2010/main" val="329241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err="1"/>
              <a:t>Phân</a:t>
            </a:r>
            <a:r>
              <a:rPr lang="en-US"/>
              <a:t>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Mô</a:t>
            </a:r>
            <a:r>
              <a:rPr lang="en-US" dirty="0">
                <a:ln>
                  <a:solidFill>
                    <a:schemeClr val="tx1"/>
                  </a:solidFill>
                </a:ln>
              </a:rPr>
              <a:t> </a:t>
            </a:r>
            <a:r>
              <a:rPr lang="en-US" dirty="0" err="1">
                <a:ln>
                  <a:solidFill>
                    <a:schemeClr val="tx1"/>
                  </a:solidFill>
                </a:ln>
              </a:rPr>
              <a:t>tả</a:t>
            </a:r>
            <a:r>
              <a:rPr lang="en-US" dirty="0">
                <a:ln>
                  <a:solidFill>
                    <a:schemeClr val="tx1"/>
                  </a:solidFill>
                </a:ln>
              </a:rPr>
              <a:t> </a:t>
            </a:r>
            <a:r>
              <a:rPr lang="en-US" dirty="0" err="1">
                <a:ln>
                  <a:solidFill>
                    <a:schemeClr val="tx1"/>
                  </a:solidFill>
                </a:ln>
              </a:rPr>
              <a:t>đồ</a:t>
            </a:r>
            <a:r>
              <a:rPr lang="en-US" dirty="0">
                <a:ln>
                  <a:solidFill>
                    <a:schemeClr val="tx1"/>
                  </a:solidFill>
                </a:ln>
              </a:rPr>
              <a:t> </a:t>
            </a:r>
            <a:r>
              <a:rPr lang="en-US" dirty="0" err="1">
                <a:ln>
                  <a:solidFill>
                    <a:schemeClr val="tx1"/>
                  </a:solidFill>
                </a:ln>
              </a:rPr>
              <a:t>án</a:t>
            </a:r>
            <a:endParaRPr lang="en-US" dirty="0">
              <a:ln>
                <a:solidFill>
                  <a:schemeClr val="tx1"/>
                </a:solidFill>
              </a:ln>
            </a:endParaRPr>
          </a:p>
          <a:p>
            <a:endParaRPr lang="en-US" dirty="0"/>
          </a:p>
        </p:txBody>
      </p:sp>
      <p:sp>
        <p:nvSpPr>
          <p:cNvPr id="3" name="Hộp Văn bản 2">
            <a:extLst>
              <a:ext uri="{FF2B5EF4-FFF2-40B4-BE49-F238E27FC236}">
                <a16:creationId xmlns:a16="http://schemas.microsoft.com/office/drawing/2014/main" id="{2BF9B74B-72DB-4D53-3277-FF9163368703}"/>
              </a:ext>
            </a:extLst>
          </p:cNvPr>
          <p:cNvSpPr txBox="1"/>
          <p:nvPr/>
        </p:nvSpPr>
        <p:spPr>
          <a:xfrm>
            <a:off x="374045" y="1314021"/>
            <a:ext cx="8509502"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Thu </a:t>
            </a:r>
            <a:r>
              <a:rPr lang="en-US" sz="3200" dirty="0" err="1"/>
              <a:t>thập</a:t>
            </a:r>
            <a:r>
              <a:rPr lang="en-US" sz="3200" dirty="0"/>
              <a:t> </a:t>
            </a:r>
            <a:r>
              <a:rPr lang="en-US" sz="3200" dirty="0" err="1"/>
              <a:t>dữ</a:t>
            </a:r>
            <a:r>
              <a:rPr lang="en-US" sz="3200" dirty="0"/>
              <a:t> </a:t>
            </a:r>
            <a:r>
              <a:rPr lang="en-US" sz="3200" dirty="0" err="1"/>
              <a:t>liệu</a:t>
            </a:r>
            <a:r>
              <a:rPr lang="en-US" sz="3200" dirty="0"/>
              <a:t> </a:t>
            </a:r>
            <a:r>
              <a:rPr lang="en-US" sz="3200" dirty="0" err="1"/>
              <a:t>tuyển</a:t>
            </a:r>
            <a:r>
              <a:rPr lang="en-US" sz="3200" dirty="0"/>
              <a:t> </a:t>
            </a:r>
            <a:r>
              <a:rPr lang="en-US" sz="3200" dirty="0" err="1"/>
              <a:t>dụng</a:t>
            </a:r>
            <a:r>
              <a:rPr lang="en-US" sz="3200" dirty="0"/>
              <a:t> </a:t>
            </a:r>
            <a:r>
              <a:rPr lang="en-US" sz="3200" dirty="0" err="1"/>
              <a:t>từ</a:t>
            </a:r>
            <a:r>
              <a:rPr lang="en-US" sz="3200" dirty="0"/>
              <a:t> 15 </a:t>
            </a:r>
            <a:r>
              <a:rPr lang="en-US" sz="3200" dirty="0" err="1"/>
              <a:t>trang</a:t>
            </a:r>
            <a:r>
              <a:rPr lang="en-US" sz="3200" dirty="0"/>
              <a:t> web </a:t>
            </a:r>
            <a:r>
              <a:rPr lang="en-US" sz="3200" dirty="0" err="1"/>
              <a:t>nguồn</a:t>
            </a:r>
            <a:r>
              <a:rPr lang="en-US" sz="3200" dirty="0"/>
              <a: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err="1"/>
              <a:t>Tiền</a:t>
            </a:r>
            <a:r>
              <a:rPr lang="en-US" sz="3200" dirty="0"/>
              <a:t> </a:t>
            </a:r>
            <a:r>
              <a:rPr lang="en-US" sz="3200" dirty="0" err="1"/>
              <a:t>xử</a:t>
            </a:r>
            <a:r>
              <a:rPr lang="en-US" sz="3200" dirty="0"/>
              <a:t> </a:t>
            </a:r>
            <a:r>
              <a:rPr lang="en-US" sz="3200" dirty="0" err="1"/>
              <a:t>lý</a:t>
            </a:r>
            <a:r>
              <a:rPr lang="en-US" sz="3200" dirty="0"/>
              <a:t> </a:t>
            </a:r>
            <a:r>
              <a:rPr lang="en-US" sz="3200" dirty="0" err="1"/>
              <a:t>dữ</a:t>
            </a:r>
            <a:r>
              <a:rPr lang="en-US" sz="3200" dirty="0"/>
              <a:t> </a:t>
            </a:r>
            <a:r>
              <a:rPr lang="en-US" sz="3200" dirty="0" err="1"/>
              <a:t>liệu</a:t>
            </a:r>
            <a:r>
              <a:rPr lang="en-US" sz="3200" dirty="0"/>
              <a:t>, </a:t>
            </a:r>
            <a:r>
              <a:rPr lang="en-US" sz="3200" dirty="0" err="1"/>
              <a:t>lưu</a:t>
            </a:r>
            <a:r>
              <a:rPr lang="en-US" sz="3200" dirty="0"/>
              <a:t> </a:t>
            </a:r>
            <a:r>
              <a:rPr lang="en-US" sz="3200" dirty="0" err="1"/>
              <a:t>trữ</a:t>
            </a:r>
            <a:r>
              <a:rPr lang="en-US" sz="3200" dirty="0"/>
              <a:t> </a:t>
            </a:r>
            <a:r>
              <a:rPr lang="en-US" sz="3200" dirty="0" err="1"/>
              <a:t>dữ</a:t>
            </a:r>
            <a:r>
              <a:rPr lang="en-US" sz="3200" dirty="0"/>
              <a:t> </a:t>
            </a:r>
            <a:r>
              <a:rPr lang="en-US" sz="3200" dirty="0" err="1"/>
              <a:t>liệu</a:t>
            </a:r>
            <a:r>
              <a:rPr lang="en-US" sz="3200" dirty="0"/>
              <a:t> </a:t>
            </a:r>
            <a:r>
              <a:rPr lang="en-US" sz="3200" dirty="0" err="1"/>
              <a:t>sau</a:t>
            </a:r>
            <a:r>
              <a:rPr lang="en-US" sz="3200" dirty="0"/>
              <a:t> </a:t>
            </a:r>
            <a:r>
              <a:rPr lang="en-US" sz="3200" dirty="0" err="1"/>
              <a:t>xử</a:t>
            </a:r>
            <a:r>
              <a:rPr lang="en-US" sz="3200" dirty="0"/>
              <a:t> </a:t>
            </a:r>
            <a:r>
              <a:rPr lang="en-US" sz="3200" dirty="0" err="1"/>
              <a:t>lý</a:t>
            </a:r>
            <a:r>
              <a:rPr lang="en-US" sz="3200" dirty="0"/>
              <a:t> </a:t>
            </a:r>
            <a:r>
              <a:rPr lang="en-US" sz="3200" dirty="0" err="1"/>
              <a:t>vào</a:t>
            </a:r>
            <a:r>
              <a:rPr lang="en-US" sz="3200" dirty="0"/>
              <a:t> </a:t>
            </a:r>
            <a:r>
              <a:rPr lang="en-US" sz="3200" dirty="0" err="1"/>
              <a:t>kho</a:t>
            </a:r>
            <a:r>
              <a:rPr lang="en-US" sz="3200" dirty="0"/>
              <a:t> </a:t>
            </a:r>
            <a:r>
              <a:rPr lang="en-US" sz="3200" dirty="0" err="1"/>
              <a:t>dữ</a:t>
            </a:r>
            <a:r>
              <a:rPr lang="en-US" sz="3200" dirty="0"/>
              <a:t> </a:t>
            </a:r>
            <a:r>
              <a:rPr lang="en-US" sz="3200" dirty="0" err="1"/>
              <a:t>liệu</a:t>
            </a:r>
            <a:r>
              <a:rPr lang="en-US" sz="3200" dirty="0"/>
              <a: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err="1"/>
              <a:t>Xây</a:t>
            </a:r>
            <a:r>
              <a:rPr lang="en-US" sz="3200" dirty="0"/>
              <a:t> </a:t>
            </a:r>
            <a:r>
              <a:rPr lang="en-US" sz="3200" dirty="0" err="1"/>
              <a:t>dựng</a:t>
            </a:r>
            <a:r>
              <a:rPr lang="en-US" sz="3200" dirty="0"/>
              <a:t> </a:t>
            </a:r>
            <a:r>
              <a:rPr lang="en-US" sz="3200" dirty="0" err="1"/>
              <a:t>các</a:t>
            </a:r>
            <a:r>
              <a:rPr lang="en-US" sz="3200" dirty="0"/>
              <a:t> </a:t>
            </a:r>
            <a:r>
              <a:rPr lang="en-US" sz="3200" dirty="0" err="1"/>
              <a:t>báo</a:t>
            </a:r>
            <a:r>
              <a:rPr lang="en-US" sz="3200" dirty="0"/>
              <a:t> </a:t>
            </a:r>
            <a:r>
              <a:rPr lang="en-US" sz="3200" dirty="0" err="1"/>
              <a:t>cáo</a:t>
            </a:r>
            <a:r>
              <a:rPr lang="en-US" sz="3200" dirty="0"/>
              <a:t> </a:t>
            </a:r>
            <a:r>
              <a:rPr lang="en-US" sz="3200" dirty="0" err="1"/>
              <a:t>trên</a:t>
            </a:r>
            <a:r>
              <a:rPr lang="en-US" sz="3200" dirty="0"/>
              <a:t> </a:t>
            </a:r>
            <a:r>
              <a:rPr lang="en-US" sz="3200" dirty="0" err="1"/>
              <a:t>kho</a:t>
            </a:r>
            <a:r>
              <a:rPr lang="en-US" sz="3200" dirty="0"/>
              <a:t> </a:t>
            </a:r>
            <a:r>
              <a:rPr lang="en-US" sz="3200" dirty="0" err="1"/>
              <a:t>dữ</a:t>
            </a:r>
            <a:r>
              <a:rPr lang="en-US" sz="3200" dirty="0"/>
              <a:t> </a:t>
            </a:r>
            <a:r>
              <a:rPr lang="en-US" sz="3200" dirty="0" err="1"/>
              <a:t>liệu</a:t>
            </a:r>
            <a:r>
              <a:rPr lang="en-US" sz="3200" dirty="0"/>
              <a:t>, </a:t>
            </a:r>
            <a:r>
              <a:rPr lang="en-US" sz="3200" dirty="0" err="1"/>
              <a:t>xây</a:t>
            </a:r>
            <a:r>
              <a:rPr lang="en-US" sz="3200" dirty="0"/>
              <a:t> </a:t>
            </a:r>
            <a:r>
              <a:rPr lang="en-US" sz="3200" dirty="0" err="1"/>
              <a:t>dựng</a:t>
            </a:r>
            <a:r>
              <a:rPr lang="en-US" sz="3200" dirty="0"/>
              <a:t> </a:t>
            </a:r>
            <a:r>
              <a:rPr lang="en-US" sz="3200" dirty="0" err="1"/>
              <a:t>một</a:t>
            </a:r>
            <a:r>
              <a:rPr lang="en-US" sz="3200" dirty="0"/>
              <a:t> website </a:t>
            </a:r>
            <a:r>
              <a:rPr lang="en-US" sz="3200" dirty="0" err="1"/>
              <a:t>tìm</a:t>
            </a:r>
            <a:r>
              <a:rPr lang="en-US" sz="3200" dirty="0"/>
              <a:t> </a:t>
            </a:r>
            <a:r>
              <a:rPr lang="en-US" sz="3200" dirty="0" err="1"/>
              <a:t>kiếm</a:t>
            </a:r>
            <a:r>
              <a:rPr lang="en-US" sz="3200" dirty="0"/>
              <a:t> </a:t>
            </a:r>
            <a:r>
              <a:rPr lang="en-US" sz="3200" dirty="0" err="1"/>
              <a:t>việc</a:t>
            </a:r>
            <a:r>
              <a:rPr lang="en-US" sz="3200" dirty="0"/>
              <a:t> </a:t>
            </a:r>
            <a:r>
              <a:rPr lang="en-US" sz="3200" dirty="0" err="1"/>
              <a:t>làm</a:t>
            </a:r>
            <a:r>
              <a:rPr lang="en-US" sz="3200" dirty="0"/>
              <a:t> </a:t>
            </a:r>
            <a:r>
              <a:rPr lang="en-US" sz="3200" dirty="0" err="1"/>
              <a:t>đơn</a:t>
            </a:r>
            <a:r>
              <a:rPr lang="en-US" sz="3200" dirty="0"/>
              <a:t> </a:t>
            </a:r>
            <a:r>
              <a:rPr lang="en-US" sz="3200" dirty="0" err="1"/>
              <a:t>giản</a:t>
            </a:r>
            <a:endParaRPr lang="en-US" sz="3200" dirty="0"/>
          </a:p>
        </p:txBody>
      </p:sp>
    </p:spTree>
    <p:extLst>
      <p:ext uri="{BB962C8B-B14F-4D97-AF65-F5344CB8AC3E}">
        <p14:creationId xmlns:p14="http://schemas.microsoft.com/office/powerpoint/2010/main" val="244137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err="1">
                <a:ln>
                  <a:solidFill>
                    <a:schemeClr val="tx1"/>
                  </a:solidFill>
                </a:ln>
              </a:rPr>
              <a:t>Kiến</a:t>
            </a:r>
            <a:r>
              <a:rPr lang="en-US">
                <a:ln>
                  <a:solidFill>
                    <a:schemeClr val="tx1"/>
                  </a:solidFill>
                </a:ln>
              </a:rPr>
              <a:t> </a:t>
            </a:r>
            <a:r>
              <a:rPr lang="en-US" err="1">
                <a:ln>
                  <a:solidFill>
                    <a:schemeClr val="tx1"/>
                  </a:solidFill>
                </a:ln>
              </a:rPr>
              <a:t>trúc</a:t>
            </a:r>
            <a:r>
              <a:rPr lang="en-US">
                <a:ln>
                  <a:solidFill>
                    <a:schemeClr val="tx1"/>
                  </a:solidFill>
                </a:ln>
              </a:rPr>
              <a:t> </a:t>
            </a:r>
            <a:r>
              <a:rPr lang="en-US" err="1">
                <a:ln>
                  <a:solidFill>
                    <a:schemeClr val="tx1"/>
                  </a:solidFill>
                </a:ln>
              </a:rPr>
              <a:t>khai</a:t>
            </a:r>
            <a:r>
              <a:rPr lang="en-US">
                <a:ln>
                  <a:solidFill>
                    <a:schemeClr val="tx1"/>
                  </a:solidFill>
                </a:ln>
              </a:rPr>
              <a:t> </a:t>
            </a:r>
            <a:r>
              <a:rPr lang="en-US" err="1">
                <a:ln>
                  <a:solidFill>
                    <a:schemeClr val="tx1"/>
                  </a:solidFill>
                </a:ln>
              </a:rPr>
              <a:t>thác</a:t>
            </a:r>
            <a:r>
              <a:rPr lang="en-US">
                <a:ln>
                  <a:solidFill>
                    <a:schemeClr val="tx1"/>
                  </a:solidFill>
                </a:ln>
              </a:rPr>
              <a:t> </a:t>
            </a:r>
            <a:r>
              <a:rPr lang="en-US" err="1">
                <a:ln>
                  <a:solidFill>
                    <a:schemeClr val="tx1"/>
                  </a:solidFill>
                </a:ln>
              </a:rPr>
              <a:t>dữ</a:t>
            </a:r>
            <a:r>
              <a:rPr lang="en-US">
                <a:ln>
                  <a:solidFill>
                    <a:schemeClr val="tx1"/>
                  </a:solidFill>
                </a:ln>
              </a:rPr>
              <a:t> </a:t>
            </a:r>
            <a:r>
              <a:rPr lang="en-US" err="1">
                <a:ln>
                  <a:solidFill>
                    <a:schemeClr val="tx1"/>
                  </a:solidFill>
                </a:ln>
              </a:rPr>
              <a:t>liệu</a:t>
            </a:r>
            <a:endParaRPr lang="en-US">
              <a:ln>
                <a:solidFill>
                  <a:schemeClr val="tx1"/>
                </a:solidFill>
              </a:ln>
            </a:endParaRPr>
          </a:p>
          <a:p>
            <a:endParaRPr lang="en-US"/>
          </a:p>
        </p:txBody>
      </p:sp>
      <p:pic>
        <p:nvPicPr>
          <p:cNvPr id="4" name="Hình ảnh 3">
            <a:extLst>
              <a:ext uri="{FF2B5EF4-FFF2-40B4-BE49-F238E27FC236}">
                <a16:creationId xmlns:a16="http://schemas.microsoft.com/office/drawing/2014/main" id="{29565A56-2FE3-9AFB-35B3-4F8F19F220B3}"/>
              </a:ext>
            </a:extLst>
          </p:cNvPr>
          <p:cNvPicPr>
            <a:picLocks noChangeAspect="1"/>
          </p:cNvPicPr>
          <p:nvPr/>
        </p:nvPicPr>
        <p:blipFill>
          <a:blip r:embed="rId3"/>
          <a:stretch>
            <a:fillRect/>
          </a:stretch>
        </p:blipFill>
        <p:spPr>
          <a:xfrm>
            <a:off x="0" y="1314021"/>
            <a:ext cx="9144000" cy="4750287"/>
          </a:xfrm>
          <a:prstGeom prst="rect">
            <a:avLst/>
          </a:prstGeom>
        </p:spPr>
      </p:pic>
    </p:spTree>
    <p:extLst>
      <p:ext uri="{BB962C8B-B14F-4D97-AF65-F5344CB8AC3E}">
        <p14:creationId xmlns:p14="http://schemas.microsoft.com/office/powerpoint/2010/main" val="4287067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Tiền</a:t>
            </a:r>
            <a:r>
              <a:rPr lang="en-US" dirty="0">
                <a:ln>
                  <a:solidFill>
                    <a:schemeClr val="tx1"/>
                  </a:solidFill>
                </a:ln>
              </a:rPr>
              <a:t> </a:t>
            </a:r>
            <a:r>
              <a:rPr lang="en-US" dirty="0" err="1">
                <a:ln>
                  <a:solidFill>
                    <a:schemeClr val="tx1"/>
                  </a:solidFill>
                </a:ln>
              </a:rPr>
              <a:t>xử</a:t>
            </a:r>
            <a:r>
              <a:rPr lang="en-US" dirty="0">
                <a:ln>
                  <a:solidFill>
                    <a:schemeClr val="tx1"/>
                  </a:solidFill>
                </a:ln>
              </a:rPr>
              <a:t> </a:t>
            </a:r>
            <a:r>
              <a:rPr lang="en-US" dirty="0" err="1">
                <a:ln>
                  <a:solidFill>
                    <a:schemeClr val="tx1"/>
                  </a:solidFill>
                </a:ln>
              </a:rPr>
              <a:t>lý</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endParaRPr lang="en-US" dirty="0">
              <a:ln>
                <a:solidFill>
                  <a:schemeClr val="tx1"/>
                </a:solidFill>
              </a:ln>
            </a:endParaRPr>
          </a:p>
        </p:txBody>
      </p:sp>
      <p:pic>
        <p:nvPicPr>
          <p:cNvPr id="12" name="Picture 11">
            <a:extLst>
              <a:ext uri="{FF2B5EF4-FFF2-40B4-BE49-F238E27FC236}">
                <a16:creationId xmlns:a16="http://schemas.microsoft.com/office/drawing/2014/main" id="{87C81D78-7ADE-A7D2-404E-F1E7348183FF}"/>
              </a:ext>
            </a:extLst>
          </p:cNvPr>
          <p:cNvPicPr>
            <a:picLocks noChangeAspect="1"/>
          </p:cNvPicPr>
          <p:nvPr/>
        </p:nvPicPr>
        <p:blipFill>
          <a:blip r:embed="rId3"/>
          <a:stretch>
            <a:fillRect/>
          </a:stretch>
        </p:blipFill>
        <p:spPr>
          <a:xfrm>
            <a:off x="0" y="1882331"/>
            <a:ext cx="9144000" cy="3093338"/>
          </a:xfrm>
          <a:prstGeom prst="rect">
            <a:avLst/>
          </a:prstGeom>
        </p:spPr>
      </p:pic>
    </p:spTree>
    <p:extLst>
      <p:ext uri="{BB962C8B-B14F-4D97-AF65-F5344CB8AC3E}">
        <p14:creationId xmlns:p14="http://schemas.microsoft.com/office/powerpoint/2010/main" val="1564041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Tiền</a:t>
            </a:r>
            <a:r>
              <a:rPr lang="en-US" dirty="0">
                <a:ln>
                  <a:solidFill>
                    <a:schemeClr val="tx1"/>
                  </a:solidFill>
                </a:ln>
              </a:rPr>
              <a:t> </a:t>
            </a:r>
            <a:r>
              <a:rPr lang="en-US" dirty="0" err="1">
                <a:ln>
                  <a:solidFill>
                    <a:schemeClr val="tx1"/>
                  </a:solidFill>
                </a:ln>
              </a:rPr>
              <a:t>xử</a:t>
            </a:r>
            <a:r>
              <a:rPr lang="en-US" dirty="0">
                <a:ln>
                  <a:solidFill>
                    <a:schemeClr val="tx1"/>
                  </a:solidFill>
                </a:ln>
              </a:rPr>
              <a:t> </a:t>
            </a:r>
            <a:r>
              <a:rPr lang="en-US" dirty="0" err="1">
                <a:ln>
                  <a:solidFill>
                    <a:schemeClr val="tx1"/>
                  </a:solidFill>
                </a:ln>
              </a:rPr>
              <a:t>lý</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endParaRPr lang="en-US" dirty="0">
              <a:ln>
                <a:solidFill>
                  <a:schemeClr val="tx1"/>
                </a:solidFill>
              </a:ln>
            </a:endParaRPr>
          </a:p>
        </p:txBody>
      </p:sp>
      <p:sp>
        <p:nvSpPr>
          <p:cNvPr id="7" name="TextBox 6">
            <a:extLst>
              <a:ext uri="{FF2B5EF4-FFF2-40B4-BE49-F238E27FC236}">
                <a16:creationId xmlns:a16="http://schemas.microsoft.com/office/drawing/2014/main" id="{510C3742-8C51-5C91-FA10-6102CBB5DDC0}"/>
              </a:ext>
            </a:extLst>
          </p:cNvPr>
          <p:cNvSpPr txBox="1"/>
          <p:nvPr/>
        </p:nvSpPr>
        <p:spPr>
          <a:xfrm>
            <a:off x="391063" y="1149380"/>
            <a:ext cx="7371812"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Lato" panose="020F0502020204030203" pitchFamily="34" charset="0"/>
                <a:ea typeface="Lato" panose="020F0502020204030203" pitchFamily="34" charset="0"/>
                <a:cs typeface="Lato" panose="020F0502020204030203" pitchFamily="34" charset="0"/>
              </a:rPr>
              <a:t>Danh </a:t>
            </a:r>
            <a:r>
              <a:rPr lang="en-US" sz="2000" dirty="0" err="1">
                <a:latin typeface="Lato" panose="020F0502020204030203" pitchFamily="34" charset="0"/>
                <a:ea typeface="Lato" panose="020F0502020204030203" pitchFamily="34" charset="0"/>
                <a:cs typeface="Lato" panose="020F0502020204030203" pitchFamily="34" charset="0"/>
              </a:rPr>
              <a:t>mục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chiều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khái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niệm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theo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ngành</a:t>
            </a:r>
            <a:r>
              <a:rPr lang="en-US" sz="2000" dirty="0">
                <a:latin typeface="Lato" panose="020F0502020204030203" pitchFamily="34" charset="0"/>
                <a:ea typeface="Lato" panose="020F0502020204030203" pitchFamily="34" charset="0"/>
                <a:cs typeface="Lato" panose="020F0502020204030203" pitchFamily="34" charset="0"/>
              </a:rPr>
              <a:t> con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vị</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việc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làm</a:t>
            </a:r>
            <a:r>
              <a:rPr lang="en-US" sz="2000" dirty="0">
                <a:latin typeface="Lato" panose="020F0502020204030203" pitchFamily="34" charset="0"/>
                <a:ea typeface="Lato" panose="020F0502020204030203" pitchFamily="34" charset="0"/>
                <a:cs typeface="Lato" panose="020F0502020204030203" pitchFamily="34" charset="0"/>
              </a:rPr>
              <a:t> </a:t>
            </a:r>
          </a:p>
        </p:txBody>
      </p:sp>
      <p:pic>
        <p:nvPicPr>
          <p:cNvPr id="9" name="Picture 8">
            <a:extLst>
              <a:ext uri="{FF2B5EF4-FFF2-40B4-BE49-F238E27FC236}">
                <a16:creationId xmlns:a16="http://schemas.microsoft.com/office/drawing/2014/main" id="{B88D1687-BB7E-091C-49B2-62E7D1F163C6}"/>
              </a:ext>
            </a:extLst>
          </p:cNvPr>
          <p:cNvPicPr>
            <a:picLocks noChangeAspect="1"/>
          </p:cNvPicPr>
          <p:nvPr/>
        </p:nvPicPr>
        <p:blipFill>
          <a:blip r:embed="rId3"/>
          <a:stretch>
            <a:fillRect/>
          </a:stretch>
        </p:blipFill>
        <p:spPr>
          <a:xfrm>
            <a:off x="-6402" y="1585478"/>
            <a:ext cx="9144000" cy="3099759"/>
          </a:xfrm>
          <a:prstGeom prst="rect">
            <a:avLst/>
          </a:prstGeom>
        </p:spPr>
      </p:pic>
    </p:spTree>
    <p:extLst>
      <p:ext uri="{BB962C8B-B14F-4D97-AF65-F5344CB8AC3E}">
        <p14:creationId xmlns:p14="http://schemas.microsoft.com/office/powerpoint/2010/main" val="1649095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Tiền</a:t>
            </a:r>
            <a:r>
              <a:rPr lang="en-US" dirty="0">
                <a:ln>
                  <a:solidFill>
                    <a:schemeClr val="tx1"/>
                  </a:solidFill>
                </a:ln>
              </a:rPr>
              <a:t> </a:t>
            </a:r>
            <a:r>
              <a:rPr lang="en-US" dirty="0" err="1">
                <a:ln>
                  <a:solidFill>
                    <a:schemeClr val="tx1"/>
                  </a:solidFill>
                </a:ln>
              </a:rPr>
              <a:t>xử</a:t>
            </a:r>
            <a:r>
              <a:rPr lang="en-US" dirty="0">
                <a:ln>
                  <a:solidFill>
                    <a:schemeClr val="tx1"/>
                  </a:solidFill>
                </a:ln>
              </a:rPr>
              <a:t> </a:t>
            </a:r>
            <a:r>
              <a:rPr lang="en-US" dirty="0" err="1">
                <a:ln>
                  <a:solidFill>
                    <a:schemeClr val="tx1"/>
                  </a:solidFill>
                </a:ln>
              </a:rPr>
              <a:t>lý</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endParaRPr lang="en-US" dirty="0">
              <a:ln>
                <a:solidFill>
                  <a:schemeClr val="tx1"/>
                </a:solidFill>
              </a:ln>
            </a:endParaRPr>
          </a:p>
        </p:txBody>
      </p:sp>
      <p:pic>
        <p:nvPicPr>
          <p:cNvPr id="20" name="Picture 19">
            <a:extLst>
              <a:ext uri="{FF2B5EF4-FFF2-40B4-BE49-F238E27FC236}">
                <a16:creationId xmlns:a16="http://schemas.microsoft.com/office/drawing/2014/main" id="{A6D77549-73B4-1A5F-C7C2-FBA7B147CB41}"/>
              </a:ext>
            </a:extLst>
          </p:cNvPr>
          <p:cNvPicPr>
            <a:picLocks noChangeAspect="1"/>
          </p:cNvPicPr>
          <p:nvPr/>
        </p:nvPicPr>
        <p:blipFill>
          <a:blip r:embed="rId3"/>
          <a:stretch>
            <a:fillRect/>
          </a:stretch>
        </p:blipFill>
        <p:spPr>
          <a:xfrm>
            <a:off x="516028" y="1518712"/>
            <a:ext cx="2187073" cy="3214877"/>
          </a:xfrm>
          <a:prstGeom prst="rect">
            <a:avLst/>
          </a:prstGeom>
        </p:spPr>
      </p:pic>
      <p:pic>
        <p:nvPicPr>
          <p:cNvPr id="22" name="Picture 21">
            <a:extLst>
              <a:ext uri="{FF2B5EF4-FFF2-40B4-BE49-F238E27FC236}">
                <a16:creationId xmlns:a16="http://schemas.microsoft.com/office/drawing/2014/main" id="{E362F74F-EBC0-9CF9-9C16-1081A402CD27}"/>
              </a:ext>
            </a:extLst>
          </p:cNvPr>
          <p:cNvPicPr>
            <a:picLocks noChangeAspect="1"/>
          </p:cNvPicPr>
          <p:nvPr/>
        </p:nvPicPr>
        <p:blipFill>
          <a:blip r:embed="rId4"/>
          <a:stretch>
            <a:fillRect/>
          </a:stretch>
        </p:blipFill>
        <p:spPr>
          <a:xfrm>
            <a:off x="3453956" y="1518712"/>
            <a:ext cx="3876387" cy="4869644"/>
          </a:xfrm>
          <a:prstGeom prst="rect">
            <a:avLst/>
          </a:prstGeom>
        </p:spPr>
      </p:pic>
    </p:spTree>
    <p:extLst>
      <p:ext uri="{BB962C8B-B14F-4D97-AF65-F5344CB8AC3E}">
        <p14:creationId xmlns:p14="http://schemas.microsoft.com/office/powerpoint/2010/main" val="217029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Tiền</a:t>
            </a:r>
            <a:r>
              <a:rPr lang="en-US" dirty="0">
                <a:ln>
                  <a:solidFill>
                    <a:schemeClr val="tx1"/>
                  </a:solidFill>
                </a:ln>
              </a:rPr>
              <a:t> </a:t>
            </a:r>
            <a:r>
              <a:rPr lang="en-US" dirty="0" err="1">
                <a:ln>
                  <a:solidFill>
                    <a:schemeClr val="tx1"/>
                  </a:solidFill>
                </a:ln>
              </a:rPr>
              <a:t>xử</a:t>
            </a:r>
            <a:r>
              <a:rPr lang="en-US" dirty="0">
                <a:ln>
                  <a:solidFill>
                    <a:schemeClr val="tx1"/>
                  </a:solidFill>
                </a:ln>
              </a:rPr>
              <a:t> </a:t>
            </a:r>
            <a:r>
              <a:rPr lang="en-US" dirty="0" err="1">
                <a:ln>
                  <a:solidFill>
                    <a:schemeClr val="tx1"/>
                  </a:solidFill>
                </a:ln>
              </a:rPr>
              <a:t>lý</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endParaRPr lang="en-US" dirty="0">
              <a:ln>
                <a:solidFill>
                  <a:schemeClr val="tx1"/>
                </a:solidFill>
              </a:ln>
            </a:endParaRPr>
          </a:p>
        </p:txBody>
      </p:sp>
      <p:pic>
        <p:nvPicPr>
          <p:cNvPr id="9" name="Picture 8">
            <a:extLst>
              <a:ext uri="{FF2B5EF4-FFF2-40B4-BE49-F238E27FC236}">
                <a16:creationId xmlns:a16="http://schemas.microsoft.com/office/drawing/2014/main" id="{1F0B58D1-963E-D6A1-F29D-9E734F503E79}"/>
              </a:ext>
            </a:extLst>
          </p:cNvPr>
          <p:cNvPicPr>
            <a:picLocks noChangeAspect="1"/>
          </p:cNvPicPr>
          <p:nvPr/>
        </p:nvPicPr>
        <p:blipFill>
          <a:blip r:embed="rId3"/>
          <a:stretch>
            <a:fillRect/>
          </a:stretch>
        </p:blipFill>
        <p:spPr>
          <a:xfrm>
            <a:off x="1437091" y="1422734"/>
            <a:ext cx="1756848" cy="4753155"/>
          </a:xfrm>
          <a:prstGeom prst="rect">
            <a:avLst/>
          </a:prstGeom>
        </p:spPr>
      </p:pic>
      <p:pic>
        <p:nvPicPr>
          <p:cNvPr id="11" name="Picture 10">
            <a:extLst>
              <a:ext uri="{FF2B5EF4-FFF2-40B4-BE49-F238E27FC236}">
                <a16:creationId xmlns:a16="http://schemas.microsoft.com/office/drawing/2014/main" id="{737B596C-CCA1-354F-8124-50F6F1477CA9}"/>
              </a:ext>
            </a:extLst>
          </p:cNvPr>
          <p:cNvPicPr>
            <a:picLocks noChangeAspect="1"/>
          </p:cNvPicPr>
          <p:nvPr/>
        </p:nvPicPr>
        <p:blipFill>
          <a:blip r:embed="rId4"/>
          <a:stretch>
            <a:fillRect/>
          </a:stretch>
        </p:blipFill>
        <p:spPr>
          <a:xfrm>
            <a:off x="3824377" y="1422734"/>
            <a:ext cx="2926506" cy="4743281"/>
          </a:xfrm>
          <a:prstGeom prst="rect">
            <a:avLst/>
          </a:prstGeom>
        </p:spPr>
      </p:pic>
    </p:spTree>
    <p:extLst>
      <p:ext uri="{BB962C8B-B14F-4D97-AF65-F5344CB8AC3E}">
        <p14:creationId xmlns:p14="http://schemas.microsoft.com/office/powerpoint/2010/main" val="1772773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n>
                  <a:solidFill>
                    <a:schemeClr val="tx1"/>
                  </a:solidFill>
                </a:ln>
              </a:rPr>
              <a:t>Thiết kế mô hình dữ liệu logic</a:t>
            </a:r>
          </a:p>
          <a:p>
            <a:endParaRPr lang="en-US"/>
          </a:p>
        </p:txBody>
      </p:sp>
      <p:pic>
        <p:nvPicPr>
          <p:cNvPr id="9" name="Picture 8" descr="A diagram of a company&#10;&#10;Description automatically generated with medium confidence">
            <a:extLst>
              <a:ext uri="{FF2B5EF4-FFF2-40B4-BE49-F238E27FC236}">
                <a16:creationId xmlns:a16="http://schemas.microsoft.com/office/drawing/2014/main" id="{84529B1B-1400-BC88-6B1A-5E9A74C9F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56" y="1873481"/>
            <a:ext cx="8789287" cy="4271237"/>
          </a:xfrm>
          <a:prstGeom prst="rect">
            <a:avLst/>
          </a:prstGeom>
        </p:spPr>
      </p:pic>
      <p:sp>
        <p:nvSpPr>
          <p:cNvPr id="10" name="TextBox 9">
            <a:extLst>
              <a:ext uri="{FF2B5EF4-FFF2-40B4-BE49-F238E27FC236}">
                <a16:creationId xmlns:a16="http://schemas.microsoft.com/office/drawing/2014/main" id="{A4B5A5D1-14D4-FD2C-A3FE-E210EAC42176}"/>
              </a:ext>
            </a:extLst>
          </p:cNvPr>
          <p:cNvSpPr txBox="1"/>
          <p:nvPr/>
        </p:nvSpPr>
        <p:spPr>
          <a:xfrm>
            <a:off x="423863" y="1257300"/>
            <a:ext cx="4995862" cy="400110"/>
          </a:xfrm>
          <a:prstGeom prst="rect">
            <a:avLst/>
          </a:prstGeom>
          <a:noFill/>
        </p:spPr>
        <p:txBody>
          <a:bodyPr wrap="square" rtlCol="0">
            <a:spAutoFit/>
          </a:bodyPr>
          <a:lstStyle/>
          <a:p>
            <a:pPr marL="285750" indent="-285750">
              <a:buFont typeface="Arial" panose="020B0604020202020204" pitchFamily="34" charset="0"/>
              <a:buChar char="•"/>
            </a:pPr>
            <a:r>
              <a:rPr lang="en-US" sz="2000" err="1">
                <a:latin typeface="Lato" panose="020F0502020204030203" pitchFamily="34" charset="0"/>
                <a:ea typeface="Lato" panose="020F0502020204030203" pitchFamily="34" charset="0"/>
                <a:cs typeface="Lato" panose="020F0502020204030203" pitchFamily="34" charset="0"/>
              </a:rPr>
              <a:t>Mô</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hình</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dữ</a:t>
            </a:r>
            <a:r>
              <a:rPr lang="en-US" sz="2000">
                <a:latin typeface="Lato" panose="020F0502020204030203" pitchFamily="34" charset="0"/>
                <a:ea typeface="Lato" panose="020F0502020204030203" pitchFamily="34" charset="0"/>
                <a:cs typeface="Lato" panose="020F0502020204030203" pitchFamily="34" charset="0"/>
              </a:rPr>
              <a:t> </a:t>
            </a:r>
            <a:r>
              <a:rPr lang="en-US" sz="2000" err="1">
                <a:latin typeface="Lato" panose="020F0502020204030203" pitchFamily="34" charset="0"/>
                <a:ea typeface="Lato" panose="020F0502020204030203" pitchFamily="34" charset="0"/>
                <a:cs typeface="Lato" panose="020F0502020204030203" pitchFamily="34" charset="0"/>
              </a:rPr>
              <a:t>liệu</a:t>
            </a:r>
            <a:r>
              <a:rPr lang="en-US" sz="2000">
                <a:latin typeface="Lato" panose="020F0502020204030203" pitchFamily="34" charset="0"/>
                <a:ea typeface="Lato" panose="020F0502020204030203" pitchFamily="34" charset="0"/>
                <a:cs typeface="Lato" panose="020F0502020204030203" pitchFamily="34" charset="0"/>
              </a:rPr>
              <a:t> logic</a:t>
            </a:r>
          </a:p>
        </p:txBody>
      </p:sp>
    </p:spTree>
    <p:extLst>
      <p:ext uri="{BB962C8B-B14F-4D97-AF65-F5344CB8AC3E}">
        <p14:creationId xmlns:p14="http://schemas.microsoft.com/office/powerpoint/2010/main" val="299435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pPr algn="ctr"/>
            <a:r>
              <a:rPr lang="en-US" sz="4000" err="1"/>
              <a:t>Nội</a:t>
            </a:r>
            <a:r>
              <a:rPr lang="en-US" sz="4000"/>
              <a:t> dung</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marL="514350" indent="-514350">
              <a:lnSpc>
                <a:spcPct val="150000"/>
              </a:lnSpc>
              <a:buFont typeface="+mj-lt"/>
              <a:buAutoNum type="arabicPeriod"/>
            </a:pPr>
            <a:r>
              <a:rPr lang="en-US" sz="2000" dirty="0" err="1"/>
              <a:t>Khảo</a:t>
            </a:r>
            <a:r>
              <a:rPr lang="en-US" sz="2000" dirty="0"/>
              <a:t> </a:t>
            </a:r>
            <a:r>
              <a:rPr lang="en-US" sz="2000" dirty="0" err="1"/>
              <a:t>sát</a:t>
            </a:r>
            <a:endParaRPr lang="en-US" sz="2000" dirty="0"/>
          </a:p>
          <a:p>
            <a:pPr marL="514350" indent="-514350">
              <a:lnSpc>
                <a:spcPct val="150000"/>
              </a:lnSpc>
              <a:buFont typeface="+mj-lt"/>
              <a:buAutoNum type="arabicPeriod"/>
            </a:pPr>
            <a:r>
              <a:rPr lang="en-US" sz="2000" dirty="0" err="1"/>
              <a:t>Trọng</a:t>
            </a:r>
            <a:r>
              <a:rPr lang="en-US" sz="2000" dirty="0"/>
              <a:t> </a:t>
            </a:r>
            <a:r>
              <a:rPr lang="en-US" sz="2000" dirty="0" err="1"/>
              <a:t>tâm</a:t>
            </a:r>
            <a:r>
              <a:rPr lang="en-US" sz="2000" dirty="0"/>
              <a:t> </a:t>
            </a:r>
            <a:r>
              <a:rPr lang="en-US" sz="2000" dirty="0" err="1"/>
              <a:t>đồ</a:t>
            </a:r>
            <a:r>
              <a:rPr lang="en-US" sz="2000" dirty="0"/>
              <a:t> </a:t>
            </a:r>
            <a:r>
              <a:rPr lang="en-US" sz="2000" dirty="0" err="1"/>
              <a:t>án</a:t>
            </a:r>
            <a:endParaRPr lang="en-US" sz="2000" dirty="0"/>
          </a:p>
          <a:p>
            <a:pPr marL="0" indent="0">
              <a:lnSpc>
                <a:spcPct val="150000"/>
              </a:lnSpc>
              <a:buNone/>
            </a:pPr>
            <a:r>
              <a:rPr lang="en-US" sz="2000" dirty="0"/>
              <a:t>3.       </a:t>
            </a:r>
            <a:r>
              <a:rPr lang="en-US" sz="2000" dirty="0" err="1"/>
              <a:t>Kết</a:t>
            </a:r>
            <a:r>
              <a:rPr lang="en-US" sz="2000" dirty="0"/>
              <a:t> </a:t>
            </a:r>
            <a:r>
              <a:rPr lang="en-US" sz="2000" dirty="0" err="1"/>
              <a:t>luận</a:t>
            </a:r>
            <a:endParaRPr lang="en-US" sz="2000"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3272657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err="1">
                <a:ln>
                  <a:solidFill>
                    <a:schemeClr val="tx1"/>
                  </a:solidFill>
                </a:ln>
              </a:rPr>
              <a:t>Cơ</a:t>
            </a:r>
            <a:r>
              <a:rPr lang="en-US">
                <a:ln>
                  <a:solidFill>
                    <a:schemeClr val="tx1"/>
                  </a:solidFill>
                </a:ln>
              </a:rPr>
              <a:t> </a:t>
            </a:r>
            <a:r>
              <a:rPr lang="en-US" err="1">
                <a:ln>
                  <a:solidFill>
                    <a:schemeClr val="tx1"/>
                  </a:solidFill>
                </a:ln>
              </a:rPr>
              <a:t>sở</a:t>
            </a:r>
            <a:r>
              <a:rPr lang="en-US">
                <a:ln>
                  <a:solidFill>
                    <a:schemeClr val="tx1"/>
                  </a:solidFill>
                </a:ln>
              </a:rPr>
              <a:t> </a:t>
            </a:r>
            <a:r>
              <a:rPr lang="en-US" err="1">
                <a:ln>
                  <a:solidFill>
                    <a:schemeClr val="tx1"/>
                  </a:solidFill>
                </a:ln>
              </a:rPr>
              <a:t>dữ</a:t>
            </a:r>
            <a:r>
              <a:rPr lang="en-US">
                <a:ln>
                  <a:solidFill>
                    <a:schemeClr val="tx1"/>
                  </a:solidFill>
                </a:ln>
              </a:rPr>
              <a:t> </a:t>
            </a:r>
            <a:r>
              <a:rPr lang="en-US" err="1">
                <a:ln>
                  <a:solidFill>
                    <a:schemeClr val="tx1"/>
                  </a:solidFill>
                </a:ln>
              </a:rPr>
              <a:t>liệu</a:t>
            </a:r>
            <a:r>
              <a:rPr lang="en-US">
                <a:ln>
                  <a:solidFill>
                    <a:schemeClr val="tx1"/>
                  </a:solidFill>
                </a:ln>
              </a:rPr>
              <a:t> </a:t>
            </a:r>
            <a:r>
              <a:rPr lang="en-US" err="1">
                <a:ln>
                  <a:solidFill>
                    <a:schemeClr val="tx1"/>
                  </a:solidFill>
                </a:ln>
              </a:rPr>
              <a:t>vùng</a:t>
            </a:r>
            <a:r>
              <a:rPr lang="en-US">
                <a:ln>
                  <a:solidFill>
                    <a:schemeClr val="tx1"/>
                  </a:solidFill>
                </a:ln>
              </a:rPr>
              <a:t> </a:t>
            </a:r>
            <a:r>
              <a:rPr lang="en-US" err="1">
                <a:ln>
                  <a:solidFill>
                    <a:schemeClr val="tx1"/>
                  </a:solidFill>
                </a:ln>
              </a:rPr>
              <a:t>đệm</a:t>
            </a:r>
            <a:endParaRPr lang="en-US">
              <a:ln>
                <a:solidFill>
                  <a:schemeClr val="tx1"/>
                </a:solidFill>
              </a:ln>
            </a:endParaRPr>
          </a:p>
          <a:p>
            <a:endParaRPr lang="en-US">
              <a:ln>
                <a:solidFill>
                  <a:schemeClr val="tx1"/>
                </a:solidFill>
              </a:ln>
            </a:endParaRPr>
          </a:p>
        </p:txBody>
      </p:sp>
      <p:pic>
        <p:nvPicPr>
          <p:cNvPr id="11" name="Picture 10" descr="A screenshot of a computer&#10;&#10;Description automatically generated">
            <a:extLst>
              <a:ext uri="{FF2B5EF4-FFF2-40B4-BE49-F238E27FC236}">
                <a16:creationId xmlns:a16="http://schemas.microsoft.com/office/drawing/2014/main" id="{0D763E9B-1EB9-6C30-14E3-730AE469D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702" y="1196196"/>
            <a:ext cx="6532060" cy="5101087"/>
          </a:xfrm>
          <a:prstGeom prst="rect">
            <a:avLst/>
          </a:prstGeom>
        </p:spPr>
      </p:pic>
    </p:spTree>
    <p:extLst>
      <p:ext uri="{BB962C8B-B14F-4D97-AF65-F5344CB8AC3E}">
        <p14:creationId xmlns:p14="http://schemas.microsoft.com/office/powerpoint/2010/main" val="2819915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n>
                  <a:solidFill>
                    <a:schemeClr val="tx1"/>
                  </a:solidFill>
                </a:ln>
              </a:rPr>
              <a:t>Cơ sở dữ liệu vùng kho dữ liệu</a:t>
            </a:r>
          </a:p>
        </p:txBody>
      </p:sp>
      <p:pic>
        <p:nvPicPr>
          <p:cNvPr id="16" name="Picture 15" descr="A screenshot of a computer&#10;&#10;Description automatically generated">
            <a:extLst>
              <a:ext uri="{FF2B5EF4-FFF2-40B4-BE49-F238E27FC236}">
                <a16:creationId xmlns:a16="http://schemas.microsoft.com/office/drawing/2014/main" id="{2DCCDF68-05DA-ADE6-8C11-16C2FE87D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657" y="1149380"/>
            <a:ext cx="5776686" cy="5291397"/>
          </a:xfrm>
          <a:prstGeom prst="rect">
            <a:avLst/>
          </a:prstGeom>
        </p:spPr>
      </p:pic>
    </p:spTree>
    <p:extLst>
      <p:ext uri="{BB962C8B-B14F-4D97-AF65-F5344CB8AC3E}">
        <p14:creationId xmlns:p14="http://schemas.microsoft.com/office/powerpoint/2010/main" val="230010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Biểu</a:t>
            </a:r>
            <a:r>
              <a:rPr lang="en-US" dirty="0">
                <a:ln>
                  <a:solidFill>
                    <a:schemeClr val="tx1"/>
                  </a:solidFill>
                </a:ln>
              </a:rPr>
              <a:t> </a:t>
            </a:r>
            <a:r>
              <a:rPr lang="en-US" dirty="0" err="1">
                <a:ln>
                  <a:solidFill>
                    <a:schemeClr val="tx1"/>
                  </a:solidFill>
                </a:ln>
              </a:rPr>
              <a:t>đồ</a:t>
            </a:r>
            <a:r>
              <a:rPr lang="en-US" dirty="0">
                <a:ln>
                  <a:solidFill>
                    <a:schemeClr val="tx1"/>
                  </a:solidFill>
                </a:ln>
              </a:rPr>
              <a:t> </a:t>
            </a:r>
            <a:r>
              <a:rPr lang="en-US" dirty="0" err="1">
                <a:ln>
                  <a:solidFill>
                    <a:schemeClr val="tx1"/>
                  </a:solidFill>
                </a:ln>
              </a:rPr>
              <a:t>tình</a:t>
            </a:r>
            <a:r>
              <a:rPr lang="en-US" dirty="0">
                <a:ln>
                  <a:solidFill>
                    <a:schemeClr val="tx1"/>
                  </a:solidFill>
                </a:ln>
              </a:rPr>
              <a:t> </a:t>
            </a:r>
            <a:r>
              <a:rPr lang="en-US" dirty="0" err="1">
                <a:ln>
                  <a:solidFill>
                    <a:schemeClr val="tx1"/>
                  </a:solidFill>
                </a:ln>
              </a:rPr>
              <a:t>huống</a:t>
            </a:r>
            <a:r>
              <a:rPr lang="en-US" dirty="0">
                <a:ln>
                  <a:solidFill>
                    <a:schemeClr val="tx1"/>
                  </a:solidFill>
                </a:ln>
              </a:rPr>
              <a:t> </a:t>
            </a:r>
            <a:r>
              <a:rPr lang="en-US" dirty="0" err="1">
                <a:ln>
                  <a:solidFill>
                    <a:schemeClr val="tx1"/>
                  </a:solidFill>
                </a:ln>
              </a:rPr>
              <a:t>sử</a:t>
            </a:r>
            <a:r>
              <a:rPr lang="en-US" dirty="0">
                <a:ln>
                  <a:solidFill>
                    <a:schemeClr val="tx1"/>
                  </a:solidFill>
                </a:ln>
              </a:rPr>
              <a:t> </a:t>
            </a:r>
            <a:r>
              <a:rPr lang="en-US" dirty="0" err="1">
                <a:ln>
                  <a:solidFill>
                    <a:schemeClr val="tx1"/>
                  </a:solidFill>
                </a:ln>
              </a:rPr>
              <a:t>dụng</a:t>
            </a:r>
            <a:endParaRPr lang="en-US" dirty="0">
              <a:ln>
                <a:solidFill>
                  <a:schemeClr val="tx1"/>
                </a:solidFill>
              </a:ln>
            </a:endParaRPr>
          </a:p>
        </p:txBody>
      </p:sp>
      <p:pic>
        <p:nvPicPr>
          <p:cNvPr id="4" name="Hình ảnh 3">
            <a:extLst>
              <a:ext uri="{FF2B5EF4-FFF2-40B4-BE49-F238E27FC236}">
                <a16:creationId xmlns:a16="http://schemas.microsoft.com/office/drawing/2014/main" id="{22ED7C89-E700-5B89-0533-2B2A04E9DA8B}"/>
              </a:ext>
            </a:extLst>
          </p:cNvPr>
          <p:cNvPicPr>
            <a:picLocks noChangeAspect="1"/>
          </p:cNvPicPr>
          <p:nvPr/>
        </p:nvPicPr>
        <p:blipFill>
          <a:blip r:embed="rId3"/>
          <a:stretch>
            <a:fillRect/>
          </a:stretch>
        </p:blipFill>
        <p:spPr>
          <a:xfrm>
            <a:off x="1128232" y="1442760"/>
            <a:ext cx="6887536" cy="3972479"/>
          </a:xfrm>
          <a:prstGeom prst="rect">
            <a:avLst/>
          </a:prstGeom>
        </p:spPr>
      </p:pic>
    </p:spTree>
    <p:extLst>
      <p:ext uri="{BB962C8B-B14F-4D97-AF65-F5344CB8AC3E}">
        <p14:creationId xmlns:p14="http://schemas.microsoft.com/office/powerpoint/2010/main" val="256169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Biểu</a:t>
            </a:r>
            <a:r>
              <a:rPr lang="en-US" dirty="0">
                <a:ln>
                  <a:solidFill>
                    <a:schemeClr val="tx1"/>
                  </a:solidFill>
                </a:ln>
              </a:rPr>
              <a:t> </a:t>
            </a:r>
            <a:r>
              <a:rPr lang="en-US" dirty="0" err="1">
                <a:ln>
                  <a:solidFill>
                    <a:schemeClr val="tx1"/>
                  </a:solidFill>
                </a:ln>
              </a:rPr>
              <a:t>đồ</a:t>
            </a:r>
            <a:r>
              <a:rPr lang="en-US" dirty="0">
                <a:ln>
                  <a:solidFill>
                    <a:schemeClr val="tx1"/>
                  </a:solidFill>
                </a:ln>
              </a:rPr>
              <a:t> </a:t>
            </a:r>
            <a:r>
              <a:rPr lang="en-US" dirty="0" err="1">
                <a:ln>
                  <a:solidFill>
                    <a:schemeClr val="tx1"/>
                  </a:solidFill>
                </a:ln>
              </a:rPr>
              <a:t>hoạt</a:t>
            </a:r>
            <a:r>
              <a:rPr lang="en-US" dirty="0">
                <a:ln>
                  <a:solidFill>
                    <a:schemeClr val="tx1"/>
                  </a:solidFill>
                </a:ln>
              </a:rPr>
              <a:t> </a:t>
            </a:r>
            <a:r>
              <a:rPr lang="en-US" dirty="0" err="1">
                <a:ln>
                  <a:solidFill>
                    <a:schemeClr val="tx1"/>
                  </a:solidFill>
                </a:ln>
              </a:rPr>
              <a:t>động</a:t>
            </a:r>
            <a:endParaRPr lang="en-US" dirty="0">
              <a:ln>
                <a:solidFill>
                  <a:schemeClr val="tx1"/>
                </a:solidFill>
              </a:ln>
            </a:endParaRPr>
          </a:p>
        </p:txBody>
      </p:sp>
      <p:pic>
        <p:nvPicPr>
          <p:cNvPr id="7" name="Hình ảnh 6">
            <a:extLst>
              <a:ext uri="{FF2B5EF4-FFF2-40B4-BE49-F238E27FC236}">
                <a16:creationId xmlns:a16="http://schemas.microsoft.com/office/drawing/2014/main" id="{C676B888-D596-DDB4-42F3-B6ECBC7297D2}"/>
              </a:ext>
            </a:extLst>
          </p:cNvPr>
          <p:cNvPicPr>
            <a:picLocks noChangeAspect="1"/>
          </p:cNvPicPr>
          <p:nvPr/>
        </p:nvPicPr>
        <p:blipFill>
          <a:blip r:embed="rId3"/>
          <a:stretch>
            <a:fillRect/>
          </a:stretch>
        </p:blipFill>
        <p:spPr>
          <a:xfrm>
            <a:off x="2190417" y="1314021"/>
            <a:ext cx="4763165" cy="4943904"/>
          </a:xfrm>
          <a:prstGeom prst="rect">
            <a:avLst/>
          </a:prstGeom>
        </p:spPr>
      </p:pic>
    </p:spTree>
    <p:extLst>
      <p:ext uri="{BB962C8B-B14F-4D97-AF65-F5344CB8AC3E}">
        <p14:creationId xmlns:p14="http://schemas.microsoft.com/office/powerpoint/2010/main" val="1921401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startAt="2"/>
            </a:pPr>
            <a:r>
              <a:rPr lang="en-US"/>
              <a:t>Phân tích và thiết kế </a:t>
            </a:r>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Biểu</a:t>
            </a:r>
            <a:r>
              <a:rPr lang="en-US" dirty="0">
                <a:ln>
                  <a:solidFill>
                    <a:schemeClr val="tx1"/>
                  </a:solidFill>
                </a:ln>
              </a:rPr>
              <a:t> </a:t>
            </a:r>
            <a:r>
              <a:rPr lang="en-US" dirty="0" err="1">
                <a:ln>
                  <a:solidFill>
                    <a:schemeClr val="tx1"/>
                  </a:solidFill>
                </a:ln>
              </a:rPr>
              <a:t>đồ</a:t>
            </a:r>
            <a:r>
              <a:rPr lang="en-US" dirty="0">
                <a:ln>
                  <a:solidFill>
                    <a:schemeClr val="tx1"/>
                  </a:solidFill>
                </a:ln>
              </a:rPr>
              <a:t> </a:t>
            </a:r>
            <a:r>
              <a:rPr lang="en-US" dirty="0" err="1">
                <a:ln>
                  <a:solidFill>
                    <a:schemeClr val="tx1"/>
                  </a:solidFill>
                </a:ln>
              </a:rPr>
              <a:t>tuần</a:t>
            </a:r>
            <a:r>
              <a:rPr lang="en-US" dirty="0">
                <a:ln>
                  <a:solidFill>
                    <a:schemeClr val="tx1"/>
                  </a:solidFill>
                </a:ln>
              </a:rPr>
              <a:t> </a:t>
            </a:r>
            <a:r>
              <a:rPr lang="en-US" dirty="0" err="1">
                <a:ln>
                  <a:solidFill>
                    <a:schemeClr val="tx1"/>
                  </a:solidFill>
                </a:ln>
              </a:rPr>
              <a:t>tự</a:t>
            </a:r>
            <a:r>
              <a:rPr lang="en-US" dirty="0">
                <a:ln>
                  <a:solidFill>
                    <a:schemeClr val="tx1"/>
                  </a:solidFill>
                </a:ln>
              </a:rPr>
              <a:t> </a:t>
            </a:r>
            <a:r>
              <a:rPr lang="en-US" dirty="0" err="1">
                <a:ln>
                  <a:solidFill>
                    <a:schemeClr val="tx1"/>
                  </a:solidFill>
                </a:ln>
              </a:rPr>
              <a:t>tìm</a:t>
            </a:r>
            <a:r>
              <a:rPr lang="en-US" dirty="0">
                <a:ln>
                  <a:solidFill>
                    <a:schemeClr val="tx1"/>
                  </a:solidFill>
                </a:ln>
              </a:rPr>
              <a:t> </a:t>
            </a:r>
            <a:r>
              <a:rPr lang="en-US" dirty="0" err="1">
                <a:ln>
                  <a:solidFill>
                    <a:schemeClr val="tx1"/>
                  </a:solidFill>
                </a:ln>
              </a:rPr>
              <a:t>kiếm</a:t>
            </a:r>
            <a:endParaRPr lang="en-US" dirty="0">
              <a:ln>
                <a:solidFill>
                  <a:schemeClr val="tx1"/>
                </a:solidFill>
              </a:ln>
            </a:endParaRPr>
          </a:p>
        </p:txBody>
      </p:sp>
      <p:pic>
        <p:nvPicPr>
          <p:cNvPr id="4" name="Hình ảnh 3">
            <a:extLst>
              <a:ext uri="{FF2B5EF4-FFF2-40B4-BE49-F238E27FC236}">
                <a16:creationId xmlns:a16="http://schemas.microsoft.com/office/drawing/2014/main" id="{8C46DFE1-A3FF-D774-E5BF-AB0754FA1091}"/>
              </a:ext>
            </a:extLst>
          </p:cNvPr>
          <p:cNvPicPr>
            <a:picLocks noChangeAspect="1"/>
          </p:cNvPicPr>
          <p:nvPr/>
        </p:nvPicPr>
        <p:blipFill>
          <a:blip r:embed="rId3"/>
          <a:stretch>
            <a:fillRect/>
          </a:stretch>
        </p:blipFill>
        <p:spPr>
          <a:xfrm>
            <a:off x="2395233" y="1228418"/>
            <a:ext cx="4353533" cy="4401164"/>
          </a:xfrm>
          <a:prstGeom prst="rect">
            <a:avLst/>
          </a:prstGeom>
        </p:spPr>
      </p:pic>
    </p:spTree>
    <p:extLst>
      <p:ext uri="{BB962C8B-B14F-4D97-AF65-F5344CB8AC3E}">
        <p14:creationId xmlns:p14="http://schemas.microsoft.com/office/powerpoint/2010/main" val="129163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pPr algn="ctr"/>
            <a:r>
              <a:rPr lang="en-US" sz="4000" dirty="0"/>
              <a:t>3. </a:t>
            </a:r>
            <a:r>
              <a:rPr lang="en-US" sz="4000" dirty="0" err="1"/>
              <a:t>Xây</a:t>
            </a:r>
            <a:r>
              <a:rPr lang="en-US" sz="4000" dirty="0"/>
              <a:t> </a:t>
            </a:r>
            <a:r>
              <a:rPr lang="en-US" sz="4000" dirty="0" err="1"/>
              <a:t>dựng</a:t>
            </a:r>
            <a:r>
              <a:rPr lang="en-US" sz="4000" dirty="0"/>
              <a:t> </a:t>
            </a:r>
            <a:r>
              <a:rPr lang="en-US" sz="4000" dirty="0" err="1"/>
              <a:t>báo</a:t>
            </a:r>
            <a:r>
              <a:rPr lang="en-US" sz="4000" dirty="0"/>
              <a:t> </a:t>
            </a:r>
            <a:r>
              <a:rPr lang="en-US" sz="4000" dirty="0" err="1"/>
              <a:t>cáo</a:t>
            </a:r>
            <a:r>
              <a:rPr lang="en-US" sz="4000" dirty="0"/>
              <a:t> </a:t>
            </a:r>
            <a:r>
              <a:rPr lang="en-US" sz="4000" dirty="0" err="1"/>
              <a:t>và</a:t>
            </a:r>
            <a:r>
              <a:rPr lang="en-US" sz="4000" dirty="0"/>
              <a:t> website</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3524251" y="1495424"/>
            <a:ext cx="5384672" cy="5045075"/>
          </a:xfrm>
        </p:spPr>
        <p:txBody>
          <a:bodyPr/>
          <a:lstStyle/>
          <a:p>
            <a:pPr>
              <a:lnSpc>
                <a:spcPct val="150000"/>
              </a:lnSpc>
            </a:pPr>
            <a:r>
              <a:rPr lang="en-US" sz="2000" dirty="0" err="1"/>
              <a:t>Báo</a:t>
            </a:r>
            <a:r>
              <a:rPr lang="en-US" sz="2000" dirty="0"/>
              <a:t> </a:t>
            </a:r>
            <a:r>
              <a:rPr lang="en-US" sz="2000" dirty="0" err="1"/>
              <a:t>cáo</a:t>
            </a:r>
            <a:r>
              <a:rPr lang="en-US" sz="2000" dirty="0"/>
              <a:t> </a:t>
            </a:r>
            <a:r>
              <a:rPr lang="en-US" sz="2000" dirty="0" err="1"/>
              <a:t>tổng</a:t>
            </a:r>
            <a:r>
              <a:rPr lang="en-US" sz="2000" dirty="0"/>
              <a:t> </a:t>
            </a:r>
            <a:r>
              <a:rPr lang="en-US" sz="2000" dirty="0" err="1"/>
              <a:t>quan</a:t>
            </a:r>
            <a:r>
              <a:rPr lang="en-US" sz="2000" dirty="0"/>
              <a:t> </a:t>
            </a:r>
            <a:r>
              <a:rPr lang="en-US" sz="2000" dirty="0" err="1"/>
              <a:t>ngành</a:t>
            </a:r>
            <a:r>
              <a:rPr lang="en-US" sz="2000" dirty="0"/>
              <a:t> IT.</a:t>
            </a:r>
          </a:p>
          <a:p>
            <a:pPr>
              <a:lnSpc>
                <a:spcPct val="150000"/>
              </a:lnSpc>
            </a:pPr>
            <a:r>
              <a:rPr lang="en-US" sz="2000" dirty="0" err="1"/>
              <a:t>Báo</a:t>
            </a:r>
            <a:r>
              <a:rPr lang="en-US" sz="2000" dirty="0"/>
              <a:t> </a:t>
            </a:r>
            <a:r>
              <a:rPr lang="en-US" sz="2000" dirty="0" err="1"/>
              <a:t>cáo</a:t>
            </a:r>
            <a:r>
              <a:rPr lang="en-US" sz="2000" dirty="0"/>
              <a:t> so </a:t>
            </a:r>
            <a:r>
              <a:rPr lang="en-US" sz="2000" dirty="0" err="1"/>
              <a:t>sánh</a:t>
            </a:r>
            <a:r>
              <a:rPr lang="en-US" sz="2000" dirty="0"/>
              <a:t> </a:t>
            </a:r>
            <a:r>
              <a:rPr lang="en-US" sz="2000" dirty="0" err="1"/>
              <a:t>các</a:t>
            </a:r>
            <a:r>
              <a:rPr lang="en-US" sz="2000" dirty="0"/>
              <a:t> </a:t>
            </a:r>
            <a:r>
              <a:rPr lang="en-US" sz="2000" dirty="0" err="1"/>
              <a:t>ngành</a:t>
            </a:r>
            <a:r>
              <a:rPr lang="en-US" sz="2000" dirty="0"/>
              <a:t> con </a:t>
            </a:r>
            <a:r>
              <a:rPr lang="en-US" sz="2000" dirty="0" err="1"/>
              <a:t>trong</a:t>
            </a:r>
            <a:r>
              <a:rPr lang="en-US" sz="2000" dirty="0"/>
              <a:t> </a:t>
            </a:r>
            <a:r>
              <a:rPr lang="en-US" sz="2000" dirty="0" err="1"/>
              <a:t>ngành</a:t>
            </a:r>
            <a:r>
              <a:rPr lang="en-US" sz="2000" dirty="0"/>
              <a:t> IT.</a:t>
            </a:r>
          </a:p>
          <a:p>
            <a:pPr>
              <a:lnSpc>
                <a:spcPct val="150000"/>
              </a:lnSpc>
            </a:pPr>
            <a:r>
              <a:rPr lang="en-US" sz="2000" dirty="0" err="1"/>
              <a:t>Báo</a:t>
            </a:r>
            <a:r>
              <a:rPr lang="en-US" sz="2000" dirty="0"/>
              <a:t> </a:t>
            </a:r>
            <a:r>
              <a:rPr lang="en-US" sz="2000" dirty="0" err="1"/>
              <a:t>cáo</a:t>
            </a:r>
            <a:r>
              <a:rPr lang="en-US" sz="2000" dirty="0"/>
              <a:t> so </a:t>
            </a:r>
            <a:r>
              <a:rPr lang="en-US" sz="2000" dirty="0" err="1"/>
              <a:t>sánh</a:t>
            </a:r>
            <a:r>
              <a:rPr lang="en-US" sz="2000" dirty="0"/>
              <a:t> </a:t>
            </a:r>
            <a:r>
              <a:rPr lang="en-US" sz="2000" dirty="0" err="1"/>
              <a:t>các</a:t>
            </a:r>
            <a:r>
              <a:rPr lang="en-US" sz="2000" dirty="0"/>
              <a:t> </a:t>
            </a:r>
            <a:r>
              <a:rPr lang="en-US" sz="2000" dirty="0" err="1"/>
              <a:t>vị</a:t>
            </a:r>
            <a:r>
              <a:rPr lang="en-US" sz="2000" dirty="0"/>
              <a:t> </a:t>
            </a:r>
            <a:r>
              <a:rPr lang="en-US" sz="2000" dirty="0" err="1"/>
              <a:t>trí</a:t>
            </a:r>
            <a:r>
              <a:rPr lang="en-US" sz="2000" dirty="0"/>
              <a:t> </a:t>
            </a:r>
            <a:r>
              <a:rPr lang="en-US" sz="2000" dirty="0" err="1"/>
              <a:t>trong</a:t>
            </a:r>
            <a:r>
              <a:rPr lang="en-US" sz="2000" dirty="0"/>
              <a:t> </a:t>
            </a:r>
            <a:r>
              <a:rPr lang="en-US" sz="2000" dirty="0" err="1"/>
              <a:t>ngành</a:t>
            </a:r>
            <a:r>
              <a:rPr lang="en-US" sz="2000" dirty="0"/>
              <a:t> con.</a:t>
            </a:r>
          </a:p>
          <a:p>
            <a:pPr>
              <a:lnSpc>
                <a:spcPct val="150000"/>
              </a:lnSpc>
            </a:pPr>
            <a:r>
              <a:rPr lang="en-US" sz="2000" dirty="0" err="1"/>
              <a:t>Tổng</a:t>
            </a:r>
            <a:r>
              <a:rPr lang="en-US" sz="2000" dirty="0"/>
              <a:t> </a:t>
            </a:r>
            <a:r>
              <a:rPr lang="en-US" sz="2000" dirty="0" err="1"/>
              <a:t>hợp</a:t>
            </a:r>
            <a:r>
              <a:rPr lang="en-US" sz="2000" dirty="0"/>
              <a:t> </a:t>
            </a:r>
            <a:r>
              <a:rPr lang="en-US" sz="2000" dirty="0" err="1"/>
              <a:t>yêu</a:t>
            </a:r>
            <a:r>
              <a:rPr lang="en-US" sz="2000" dirty="0"/>
              <a:t> </a:t>
            </a:r>
            <a:r>
              <a:rPr lang="en-US" sz="2000" dirty="0" err="1"/>
              <a:t>cầu</a:t>
            </a:r>
            <a:r>
              <a:rPr lang="en-US" sz="2000" dirty="0"/>
              <a:t> </a:t>
            </a:r>
            <a:r>
              <a:rPr lang="en-US" sz="2000" dirty="0" err="1"/>
              <a:t>trong</a:t>
            </a:r>
            <a:r>
              <a:rPr lang="en-US" sz="2000" dirty="0"/>
              <a:t> </a:t>
            </a:r>
            <a:r>
              <a:rPr lang="en-US" sz="2000" dirty="0" err="1"/>
              <a:t>từng</a:t>
            </a:r>
            <a:r>
              <a:rPr lang="en-US" sz="2000" dirty="0"/>
              <a:t> </a:t>
            </a:r>
            <a:r>
              <a:rPr lang="en-US" sz="2000" dirty="0" err="1"/>
              <a:t>lĩnh</a:t>
            </a:r>
            <a:r>
              <a:rPr lang="en-US" sz="2000" dirty="0"/>
              <a:t> </a:t>
            </a:r>
            <a:r>
              <a:rPr lang="en-US" sz="2000" dirty="0" err="1"/>
              <a:t>vực</a:t>
            </a:r>
            <a:r>
              <a:rPr lang="en-US" sz="2000" dirty="0"/>
              <a:t> .</a:t>
            </a:r>
          </a:p>
          <a:p>
            <a:pPr>
              <a:lnSpc>
                <a:spcPct val="150000"/>
              </a:lnSpc>
            </a:pPr>
            <a:r>
              <a:rPr lang="en-US" sz="2000" dirty="0"/>
              <a:t>Website </a:t>
            </a:r>
            <a:r>
              <a:rPr lang="en-US" sz="2000" dirty="0" err="1"/>
              <a:t>tìm</a:t>
            </a:r>
            <a:r>
              <a:rPr lang="en-US" sz="2000" dirty="0"/>
              <a:t> </a:t>
            </a:r>
            <a:r>
              <a:rPr lang="en-US" sz="2000" dirty="0" err="1"/>
              <a:t>kiếm</a:t>
            </a:r>
            <a:r>
              <a:rPr lang="en-US" sz="2000" dirty="0"/>
              <a:t> </a:t>
            </a:r>
            <a:r>
              <a:rPr lang="en-US" sz="2000" dirty="0" err="1"/>
              <a:t>tuyển</a:t>
            </a:r>
            <a:r>
              <a:rPr lang="en-US" sz="2000" dirty="0"/>
              <a:t> </a:t>
            </a:r>
            <a:r>
              <a:rPr lang="en-US" sz="2000" dirty="0" err="1"/>
              <a:t>dụng</a:t>
            </a:r>
            <a:r>
              <a:rPr lang="en-US" sz="2000" dirty="0"/>
              <a:t>.</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3012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err="1"/>
              <a:t>Báo</a:t>
            </a:r>
            <a:r>
              <a:rPr lang="en-US" dirty="0"/>
              <a:t> </a:t>
            </a:r>
            <a:r>
              <a:rPr lang="en-US" dirty="0" err="1"/>
              <a:t>cáo</a:t>
            </a:r>
            <a:r>
              <a:rPr lang="en-US" dirty="0"/>
              <a:t> so </a:t>
            </a:r>
            <a:r>
              <a:rPr lang="en-US" dirty="0" err="1"/>
              <a:t>sánh</a:t>
            </a:r>
            <a:r>
              <a:rPr lang="en-US" dirty="0"/>
              <a:t> </a:t>
            </a:r>
            <a:r>
              <a:rPr lang="en-US" dirty="0" err="1"/>
              <a:t>tổng</a:t>
            </a:r>
            <a:r>
              <a:rPr lang="en-US" dirty="0"/>
              <a:t> </a:t>
            </a:r>
            <a:r>
              <a:rPr lang="en-US" dirty="0" err="1"/>
              <a:t>quan</a:t>
            </a:r>
            <a:r>
              <a:rPr lang="en-US" dirty="0"/>
              <a:t> </a:t>
            </a:r>
            <a:r>
              <a:rPr lang="en-US" dirty="0" err="1"/>
              <a:t>ngành</a:t>
            </a:r>
            <a:r>
              <a:rPr lang="en-US" dirty="0"/>
              <a:t> IT</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4" name="Picture 3">
            <a:extLst>
              <a:ext uri="{FF2B5EF4-FFF2-40B4-BE49-F238E27FC236}">
                <a16:creationId xmlns:a16="http://schemas.microsoft.com/office/drawing/2014/main" id="{AD1C5C19-1573-8490-4B05-48BE4B1D55D5}"/>
              </a:ext>
            </a:extLst>
          </p:cNvPr>
          <p:cNvPicPr>
            <a:picLocks noChangeAspect="1"/>
          </p:cNvPicPr>
          <p:nvPr/>
        </p:nvPicPr>
        <p:blipFill>
          <a:blip r:embed="rId2"/>
          <a:stretch>
            <a:fillRect/>
          </a:stretch>
        </p:blipFill>
        <p:spPr>
          <a:xfrm>
            <a:off x="3994302" y="856467"/>
            <a:ext cx="5149698" cy="5573087"/>
          </a:xfrm>
          <a:prstGeom prst="rect">
            <a:avLst/>
          </a:prstGeom>
        </p:spPr>
      </p:pic>
      <p:sp>
        <p:nvSpPr>
          <p:cNvPr id="8" name="Rectangle 7">
            <a:extLst>
              <a:ext uri="{FF2B5EF4-FFF2-40B4-BE49-F238E27FC236}">
                <a16:creationId xmlns:a16="http://schemas.microsoft.com/office/drawing/2014/main" id="{8A364257-7FDE-B865-E89D-BB55B8435F5E}"/>
              </a:ext>
            </a:extLst>
          </p:cNvPr>
          <p:cNvSpPr/>
          <p:nvPr/>
        </p:nvSpPr>
        <p:spPr>
          <a:xfrm>
            <a:off x="4038600" y="1123950"/>
            <a:ext cx="981075" cy="8096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5CC6F31-F677-670C-4F2C-D5CF3F6E6008}"/>
              </a:ext>
            </a:extLst>
          </p:cNvPr>
          <p:cNvCxnSpPr>
            <a:cxnSpLocks/>
            <a:stCxn id="8" idx="1"/>
          </p:cNvCxnSpPr>
          <p:nvPr/>
        </p:nvCxnSpPr>
        <p:spPr>
          <a:xfrm flipH="1" flipV="1">
            <a:off x="2390775" y="981378"/>
            <a:ext cx="1647825" cy="5473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AF371C1-7655-E337-A0CE-5243CB6E74BF}"/>
              </a:ext>
            </a:extLst>
          </p:cNvPr>
          <p:cNvSpPr txBox="1"/>
          <p:nvPr/>
        </p:nvSpPr>
        <p:spPr>
          <a:xfrm>
            <a:off x="6477" y="846159"/>
            <a:ext cx="238429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Dữ liệu được chuẩn hoá</a:t>
            </a:r>
          </a:p>
        </p:txBody>
      </p:sp>
      <p:sp>
        <p:nvSpPr>
          <p:cNvPr id="13" name="Rectangle 12">
            <a:extLst>
              <a:ext uri="{FF2B5EF4-FFF2-40B4-BE49-F238E27FC236}">
                <a16:creationId xmlns:a16="http://schemas.microsoft.com/office/drawing/2014/main" id="{9367E4EB-FD32-C70A-3414-58478922DA05}"/>
              </a:ext>
            </a:extLst>
          </p:cNvPr>
          <p:cNvSpPr/>
          <p:nvPr/>
        </p:nvSpPr>
        <p:spPr>
          <a:xfrm>
            <a:off x="4038600" y="2686050"/>
            <a:ext cx="981075" cy="54292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617602F-8C54-4DFF-A6F4-EF9788614101}"/>
              </a:ext>
            </a:extLst>
          </p:cNvPr>
          <p:cNvCxnSpPr>
            <a:cxnSpLocks/>
            <a:stCxn id="13" idx="1"/>
          </p:cNvCxnSpPr>
          <p:nvPr/>
        </p:nvCxnSpPr>
        <p:spPr>
          <a:xfrm flipH="1" flipV="1">
            <a:off x="2390775" y="981378"/>
            <a:ext cx="1647825" cy="19761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3DA761-01D1-0360-684A-202FC09CD48C}"/>
              </a:ext>
            </a:extLst>
          </p:cNvPr>
          <p:cNvSpPr txBox="1"/>
          <p:nvPr/>
        </p:nvSpPr>
        <p:spPr>
          <a:xfrm>
            <a:off x="6477" y="2582179"/>
            <a:ext cx="238429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Dữ liệu được tổng hợp</a:t>
            </a:r>
          </a:p>
        </p:txBody>
      </p:sp>
      <p:sp>
        <p:nvSpPr>
          <p:cNvPr id="17" name="Rectangle 16">
            <a:extLst>
              <a:ext uri="{FF2B5EF4-FFF2-40B4-BE49-F238E27FC236}">
                <a16:creationId xmlns:a16="http://schemas.microsoft.com/office/drawing/2014/main" id="{6C7D3E54-10FA-7F90-A8F2-87D0E3D518B0}"/>
              </a:ext>
            </a:extLst>
          </p:cNvPr>
          <p:cNvSpPr/>
          <p:nvPr/>
        </p:nvSpPr>
        <p:spPr>
          <a:xfrm>
            <a:off x="4038600" y="3252019"/>
            <a:ext cx="981075" cy="72943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FCB1C70-379C-59AB-651F-091ED98B69FE}"/>
              </a:ext>
            </a:extLst>
          </p:cNvPr>
          <p:cNvCxnSpPr>
            <a:cxnSpLocks/>
            <a:stCxn id="17" idx="1"/>
            <a:endCxn id="16" idx="3"/>
          </p:cNvCxnSpPr>
          <p:nvPr/>
        </p:nvCxnSpPr>
        <p:spPr>
          <a:xfrm flipH="1" flipV="1">
            <a:off x="2390775" y="2905345"/>
            <a:ext cx="1647825" cy="7113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9A16B4B-C54E-D631-6626-4ED95B2F83E6}"/>
              </a:ext>
            </a:extLst>
          </p:cNvPr>
          <p:cNvSpPr/>
          <p:nvPr/>
        </p:nvSpPr>
        <p:spPr>
          <a:xfrm>
            <a:off x="5307084" y="1574006"/>
            <a:ext cx="670086" cy="58740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7D4BDF-EBB9-E375-59FA-34D4EBDAAA82}"/>
              </a:ext>
            </a:extLst>
          </p:cNvPr>
          <p:cNvSpPr/>
          <p:nvPr/>
        </p:nvSpPr>
        <p:spPr>
          <a:xfrm>
            <a:off x="6026231" y="1574005"/>
            <a:ext cx="891299" cy="5874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0E5BA6D-D15B-B10F-32C0-11ECAEB2C035}"/>
              </a:ext>
            </a:extLst>
          </p:cNvPr>
          <p:cNvSpPr/>
          <p:nvPr/>
        </p:nvSpPr>
        <p:spPr>
          <a:xfrm>
            <a:off x="7580697" y="1574005"/>
            <a:ext cx="665571" cy="58740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EC7A9D2-893E-2B29-01C8-F61FA2945B07}"/>
              </a:ext>
            </a:extLst>
          </p:cNvPr>
          <p:cNvSpPr/>
          <p:nvPr/>
        </p:nvSpPr>
        <p:spPr>
          <a:xfrm>
            <a:off x="5128499" y="2161412"/>
            <a:ext cx="2392441" cy="215912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A10B8B0-6563-B2E8-E92F-64EDAF429224}"/>
              </a:ext>
            </a:extLst>
          </p:cNvPr>
          <p:cNvCxnSpPr>
            <a:cxnSpLocks/>
            <a:stCxn id="29" idx="1"/>
          </p:cNvCxnSpPr>
          <p:nvPr/>
        </p:nvCxnSpPr>
        <p:spPr>
          <a:xfrm flipH="1">
            <a:off x="2390775" y="3240976"/>
            <a:ext cx="2737724" cy="11862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AC88775-8A15-9E64-A9C4-D4511C0DC8F8}"/>
              </a:ext>
            </a:extLst>
          </p:cNvPr>
          <p:cNvSpPr txBox="1"/>
          <p:nvPr/>
        </p:nvSpPr>
        <p:spPr>
          <a:xfrm>
            <a:off x="6477" y="4037077"/>
            <a:ext cx="2384298"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Mức lương trung bình theo cấp bậc và kinh nghiệm</a:t>
            </a:r>
          </a:p>
        </p:txBody>
      </p:sp>
    </p:spTree>
    <p:extLst>
      <p:ext uri="{BB962C8B-B14F-4D97-AF65-F5344CB8AC3E}">
        <p14:creationId xmlns:p14="http://schemas.microsoft.com/office/powerpoint/2010/main" val="1498790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7D13F-42C7-7B98-ACE6-BC92DE3AF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94B05-CA60-1471-920B-3D7464000D4A}"/>
              </a:ext>
            </a:extLst>
          </p:cNvPr>
          <p:cNvSpPr>
            <a:spLocks noGrp="1"/>
          </p:cNvSpPr>
          <p:nvPr>
            <p:ph type="title"/>
          </p:nvPr>
        </p:nvSpPr>
        <p:spPr/>
        <p:txBody>
          <a:bodyPr/>
          <a:lstStyle/>
          <a:p>
            <a:r>
              <a:rPr lang="en-US" err="1"/>
              <a:t>Báo</a:t>
            </a:r>
            <a:r>
              <a:rPr lang="en-US"/>
              <a:t> </a:t>
            </a:r>
            <a:r>
              <a:rPr lang="en-US" err="1"/>
              <a:t>cáo</a:t>
            </a:r>
            <a:r>
              <a:rPr lang="en-US"/>
              <a:t> so </a:t>
            </a:r>
            <a:r>
              <a:rPr lang="en-US" err="1"/>
              <a:t>sánh</a:t>
            </a:r>
            <a:r>
              <a:rPr lang="en-US"/>
              <a:t> </a:t>
            </a:r>
            <a:r>
              <a:rPr lang="en-US" err="1"/>
              <a:t>các</a:t>
            </a:r>
            <a:r>
              <a:rPr lang="en-US"/>
              <a:t> </a:t>
            </a:r>
            <a:r>
              <a:rPr lang="en-US" err="1"/>
              <a:t>ngành</a:t>
            </a:r>
            <a:r>
              <a:rPr lang="en-US"/>
              <a:t> con </a:t>
            </a:r>
            <a:r>
              <a:rPr lang="en-US" err="1"/>
              <a:t>trong</a:t>
            </a:r>
            <a:r>
              <a:rPr lang="en-US"/>
              <a:t> IT</a:t>
            </a:r>
          </a:p>
        </p:txBody>
      </p:sp>
      <p:sp>
        <p:nvSpPr>
          <p:cNvPr id="5" name="Slide Number Placeholder 4">
            <a:extLst>
              <a:ext uri="{FF2B5EF4-FFF2-40B4-BE49-F238E27FC236}">
                <a16:creationId xmlns:a16="http://schemas.microsoft.com/office/drawing/2014/main" id="{816CB17B-219B-94AE-3E06-062A1F3D610E}"/>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7" name="Picture 6">
            <a:extLst>
              <a:ext uri="{FF2B5EF4-FFF2-40B4-BE49-F238E27FC236}">
                <a16:creationId xmlns:a16="http://schemas.microsoft.com/office/drawing/2014/main" id="{48E6DD0C-769D-C766-1C3A-08D11B49D528}"/>
              </a:ext>
            </a:extLst>
          </p:cNvPr>
          <p:cNvPicPr>
            <a:picLocks noChangeAspect="1"/>
          </p:cNvPicPr>
          <p:nvPr/>
        </p:nvPicPr>
        <p:blipFill>
          <a:blip r:embed="rId2"/>
          <a:stretch>
            <a:fillRect/>
          </a:stretch>
        </p:blipFill>
        <p:spPr>
          <a:xfrm>
            <a:off x="3893099" y="748896"/>
            <a:ext cx="5250901" cy="5604685"/>
          </a:xfrm>
          <a:prstGeom prst="rect">
            <a:avLst/>
          </a:prstGeom>
        </p:spPr>
      </p:pic>
      <p:sp>
        <p:nvSpPr>
          <p:cNvPr id="3" name="Rectangle 2">
            <a:extLst>
              <a:ext uri="{FF2B5EF4-FFF2-40B4-BE49-F238E27FC236}">
                <a16:creationId xmlns:a16="http://schemas.microsoft.com/office/drawing/2014/main" id="{C9E549F3-5B1C-57F0-8714-9CF6B646196E}"/>
              </a:ext>
            </a:extLst>
          </p:cNvPr>
          <p:cNvSpPr/>
          <p:nvPr/>
        </p:nvSpPr>
        <p:spPr>
          <a:xfrm>
            <a:off x="7553325" y="1400175"/>
            <a:ext cx="1590675" cy="63817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EFF06A1E-8CFF-C815-6CE1-BA1D8BF63ACB}"/>
              </a:ext>
            </a:extLst>
          </p:cNvPr>
          <p:cNvCxnSpPr>
            <a:cxnSpLocks/>
            <a:stCxn id="3" idx="1"/>
          </p:cNvCxnSpPr>
          <p:nvPr/>
        </p:nvCxnSpPr>
        <p:spPr>
          <a:xfrm flipH="1" flipV="1">
            <a:off x="3209925" y="1057275"/>
            <a:ext cx="4343400" cy="6619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957F22-1CBC-CCEC-7973-193EF581FCAC}"/>
              </a:ext>
            </a:extLst>
          </p:cNvPr>
          <p:cNvSpPr txBox="1"/>
          <p:nvPr/>
        </p:nvSpPr>
        <p:spPr>
          <a:xfrm>
            <a:off x="6477" y="846159"/>
            <a:ext cx="3070098"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Dữ liệu được phân loại theo ngành con và vị trí làm việc</a:t>
            </a:r>
          </a:p>
        </p:txBody>
      </p:sp>
      <p:sp>
        <p:nvSpPr>
          <p:cNvPr id="10" name="Rectangle 9">
            <a:extLst>
              <a:ext uri="{FF2B5EF4-FFF2-40B4-BE49-F238E27FC236}">
                <a16:creationId xmlns:a16="http://schemas.microsoft.com/office/drawing/2014/main" id="{A0E70450-1182-52B9-5B22-7F0C47EA9CAC}"/>
              </a:ext>
            </a:extLst>
          </p:cNvPr>
          <p:cNvSpPr/>
          <p:nvPr/>
        </p:nvSpPr>
        <p:spPr>
          <a:xfrm>
            <a:off x="7477125" y="3109912"/>
            <a:ext cx="1666875" cy="112871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BF536B-007E-26E6-48E0-1758D9190F41}"/>
              </a:ext>
            </a:extLst>
          </p:cNvPr>
          <p:cNvSpPr/>
          <p:nvPr/>
        </p:nvSpPr>
        <p:spPr>
          <a:xfrm>
            <a:off x="5105258" y="5207000"/>
            <a:ext cx="4038742" cy="114658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D7D445B-7443-A776-2984-927E44760B37}"/>
              </a:ext>
            </a:extLst>
          </p:cNvPr>
          <p:cNvCxnSpPr>
            <a:cxnSpLocks/>
            <a:stCxn id="10" idx="1"/>
          </p:cNvCxnSpPr>
          <p:nvPr/>
        </p:nvCxnSpPr>
        <p:spPr>
          <a:xfrm flipH="1" flipV="1">
            <a:off x="3076575" y="3109912"/>
            <a:ext cx="4400550" cy="5643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E27EE9-769E-73FB-1E00-9E0250B1D7D3}"/>
              </a:ext>
            </a:extLst>
          </p:cNvPr>
          <p:cNvCxnSpPr>
            <a:cxnSpLocks/>
            <a:stCxn id="11" idx="1"/>
          </p:cNvCxnSpPr>
          <p:nvPr/>
        </p:nvCxnSpPr>
        <p:spPr>
          <a:xfrm flipH="1" flipV="1">
            <a:off x="3076575" y="3109912"/>
            <a:ext cx="2028683" cy="26703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2B109CD-33D0-50C9-10F5-3F43A08565FB}"/>
              </a:ext>
            </a:extLst>
          </p:cNvPr>
          <p:cNvSpPr txBox="1"/>
          <p:nvPr/>
        </p:nvSpPr>
        <p:spPr>
          <a:xfrm>
            <a:off x="0" y="2750938"/>
            <a:ext cx="3070098"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Dải lương của từng ngành con ( thời điểm hiện tại và theo thời gian)</a:t>
            </a:r>
          </a:p>
        </p:txBody>
      </p:sp>
    </p:spTree>
    <p:extLst>
      <p:ext uri="{BB962C8B-B14F-4D97-AF65-F5344CB8AC3E}">
        <p14:creationId xmlns:p14="http://schemas.microsoft.com/office/powerpoint/2010/main" val="2565456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So </a:t>
            </a:r>
            <a:r>
              <a:rPr lang="en-US" dirty="0" err="1"/>
              <a:t>sánh</a:t>
            </a:r>
            <a:r>
              <a:rPr lang="en-US" dirty="0"/>
              <a:t> </a:t>
            </a:r>
            <a:r>
              <a:rPr lang="en-US" dirty="0" err="1"/>
              <a:t>các</a:t>
            </a:r>
            <a:r>
              <a:rPr lang="en-US" dirty="0"/>
              <a:t> </a:t>
            </a:r>
            <a:r>
              <a:rPr lang="en-US" dirty="0" err="1"/>
              <a:t>vị</a:t>
            </a:r>
            <a:r>
              <a:rPr lang="en-US" dirty="0"/>
              <a:t> </a:t>
            </a:r>
            <a:r>
              <a:rPr lang="en-US" dirty="0" err="1"/>
              <a:t>trí</a:t>
            </a:r>
            <a:r>
              <a:rPr lang="en-US" dirty="0"/>
              <a:t> </a:t>
            </a:r>
            <a:r>
              <a:rPr lang="en-US" dirty="0" err="1"/>
              <a:t>trong</a:t>
            </a:r>
            <a:r>
              <a:rPr lang="en-US" dirty="0"/>
              <a:t> </a:t>
            </a:r>
            <a:r>
              <a:rPr lang="en-US" dirty="0" err="1"/>
              <a:t>ngành</a:t>
            </a:r>
            <a:r>
              <a:rPr lang="en-US" dirty="0"/>
              <a:t> con </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7" name="Picture 6">
            <a:extLst>
              <a:ext uri="{FF2B5EF4-FFF2-40B4-BE49-F238E27FC236}">
                <a16:creationId xmlns:a16="http://schemas.microsoft.com/office/drawing/2014/main" id="{E944BFBC-940A-E2C7-4070-36143A57BC96}"/>
              </a:ext>
            </a:extLst>
          </p:cNvPr>
          <p:cNvPicPr>
            <a:picLocks noChangeAspect="1"/>
          </p:cNvPicPr>
          <p:nvPr/>
        </p:nvPicPr>
        <p:blipFill>
          <a:blip r:embed="rId2"/>
          <a:stretch>
            <a:fillRect/>
          </a:stretch>
        </p:blipFill>
        <p:spPr>
          <a:xfrm>
            <a:off x="3907014" y="735779"/>
            <a:ext cx="5236986" cy="5630919"/>
          </a:xfrm>
          <a:prstGeom prst="rect">
            <a:avLst/>
          </a:prstGeom>
        </p:spPr>
      </p:pic>
      <p:sp>
        <p:nvSpPr>
          <p:cNvPr id="3" name="Rectangle 2">
            <a:extLst>
              <a:ext uri="{FF2B5EF4-FFF2-40B4-BE49-F238E27FC236}">
                <a16:creationId xmlns:a16="http://schemas.microsoft.com/office/drawing/2014/main" id="{12DE9B89-B7A9-FB8B-BF2E-0EDC578217E5}"/>
              </a:ext>
            </a:extLst>
          </p:cNvPr>
          <p:cNvSpPr/>
          <p:nvPr/>
        </p:nvSpPr>
        <p:spPr>
          <a:xfrm>
            <a:off x="7553325" y="1400175"/>
            <a:ext cx="1590675" cy="63817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4F181ED4-A391-C7F0-D07D-0C1CC0B00158}"/>
              </a:ext>
            </a:extLst>
          </p:cNvPr>
          <p:cNvCxnSpPr>
            <a:cxnSpLocks/>
            <a:stCxn id="3" idx="1"/>
            <a:endCxn id="6" idx="3"/>
          </p:cNvCxnSpPr>
          <p:nvPr/>
        </p:nvCxnSpPr>
        <p:spPr>
          <a:xfrm flipH="1" flipV="1">
            <a:off x="3076575" y="1307824"/>
            <a:ext cx="4476750" cy="4114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58D891-17D6-323C-9BE6-AA49586BB87E}"/>
              </a:ext>
            </a:extLst>
          </p:cNvPr>
          <p:cNvSpPr txBox="1"/>
          <p:nvPr/>
        </p:nvSpPr>
        <p:spPr>
          <a:xfrm>
            <a:off x="6477" y="846159"/>
            <a:ext cx="3070098"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Dữ liệu được phân loại theo ngành con và vị trí làm việc</a:t>
            </a:r>
          </a:p>
        </p:txBody>
      </p:sp>
      <p:sp>
        <p:nvSpPr>
          <p:cNvPr id="9" name="Rectangle 8">
            <a:extLst>
              <a:ext uri="{FF2B5EF4-FFF2-40B4-BE49-F238E27FC236}">
                <a16:creationId xmlns:a16="http://schemas.microsoft.com/office/drawing/2014/main" id="{424685AC-A156-FB36-6D1E-E566610D0B7D}"/>
              </a:ext>
            </a:extLst>
          </p:cNvPr>
          <p:cNvSpPr/>
          <p:nvPr/>
        </p:nvSpPr>
        <p:spPr>
          <a:xfrm>
            <a:off x="7477125" y="3109912"/>
            <a:ext cx="1666875" cy="112871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6D4909-C481-E981-6016-0AAD98D4C944}"/>
              </a:ext>
            </a:extLst>
          </p:cNvPr>
          <p:cNvSpPr/>
          <p:nvPr/>
        </p:nvSpPr>
        <p:spPr>
          <a:xfrm>
            <a:off x="5105258" y="5381625"/>
            <a:ext cx="4038742" cy="97195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6612EE0-3F30-280C-481E-ADB913CF8A2B}"/>
              </a:ext>
            </a:extLst>
          </p:cNvPr>
          <p:cNvCxnSpPr>
            <a:cxnSpLocks/>
            <a:stCxn id="9" idx="1"/>
          </p:cNvCxnSpPr>
          <p:nvPr/>
        </p:nvCxnSpPr>
        <p:spPr>
          <a:xfrm flipH="1" flipV="1">
            <a:off x="3076575" y="3109912"/>
            <a:ext cx="4400550" cy="56435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4C615B-4104-F9EF-F154-73781BBCBFA4}"/>
              </a:ext>
            </a:extLst>
          </p:cNvPr>
          <p:cNvCxnSpPr>
            <a:cxnSpLocks/>
            <a:stCxn id="10" idx="1"/>
          </p:cNvCxnSpPr>
          <p:nvPr/>
        </p:nvCxnSpPr>
        <p:spPr>
          <a:xfrm flipH="1" flipV="1">
            <a:off x="3076575" y="3109912"/>
            <a:ext cx="2028683" cy="27576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36C515-0CBC-D42F-D96A-6275D49D6E91}"/>
              </a:ext>
            </a:extLst>
          </p:cNvPr>
          <p:cNvSpPr txBox="1"/>
          <p:nvPr/>
        </p:nvSpPr>
        <p:spPr>
          <a:xfrm>
            <a:off x="0" y="2627908"/>
            <a:ext cx="3070098"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Dải lương chi tiết cho từng vị trí ( theo thời điểm hiện tại và theo thời gian )</a:t>
            </a:r>
          </a:p>
        </p:txBody>
      </p:sp>
    </p:spTree>
    <p:extLst>
      <p:ext uri="{BB962C8B-B14F-4D97-AF65-F5344CB8AC3E}">
        <p14:creationId xmlns:p14="http://schemas.microsoft.com/office/powerpoint/2010/main" val="3035171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err="1"/>
              <a:t>Tổng</a:t>
            </a:r>
            <a:r>
              <a:rPr lang="en-US"/>
              <a:t> </a:t>
            </a:r>
            <a:r>
              <a:rPr lang="en-US" err="1"/>
              <a:t>hợp</a:t>
            </a:r>
            <a:r>
              <a:rPr lang="en-US"/>
              <a:t> </a:t>
            </a:r>
            <a:r>
              <a:rPr lang="en-US" err="1"/>
              <a:t>yêu</a:t>
            </a:r>
            <a:r>
              <a:rPr lang="en-US"/>
              <a:t> </a:t>
            </a:r>
            <a:r>
              <a:rPr lang="en-US" err="1"/>
              <a:t>cầu</a:t>
            </a:r>
            <a:r>
              <a:rPr lang="en-US"/>
              <a:t> </a:t>
            </a:r>
            <a:r>
              <a:rPr lang="en-US" err="1"/>
              <a:t>cho</a:t>
            </a:r>
            <a:r>
              <a:rPr lang="en-US"/>
              <a:t> </a:t>
            </a:r>
            <a:r>
              <a:rPr lang="en-US" err="1"/>
              <a:t>từng</a:t>
            </a:r>
            <a:r>
              <a:rPr lang="en-US"/>
              <a:t> </a:t>
            </a:r>
            <a:r>
              <a:rPr lang="en-US" err="1"/>
              <a:t>lĩnh</a:t>
            </a:r>
            <a:r>
              <a:rPr lang="en-US"/>
              <a:t> </a:t>
            </a:r>
            <a:r>
              <a:rPr lang="en-US" err="1"/>
              <a:t>vực</a:t>
            </a:r>
            <a:r>
              <a:rPr lang="en-US"/>
              <a:t> </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29</a:t>
            </a:fld>
            <a:endParaRPr lang="en-US"/>
          </a:p>
        </p:txBody>
      </p:sp>
      <p:pic>
        <p:nvPicPr>
          <p:cNvPr id="7" name="Picture 6">
            <a:extLst>
              <a:ext uri="{FF2B5EF4-FFF2-40B4-BE49-F238E27FC236}">
                <a16:creationId xmlns:a16="http://schemas.microsoft.com/office/drawing/2014/main" id="{BD7BAC2B-D2B2-DDB9-FB64-5BAD47DA2305}"/>
              </a:ext>
            </a:extLst>
          </p:cNvPr>
          <p:cNvPicPr>
            <a:picLocks noChangeAspect="1"/>
          </p:cNvPicPr>
          <p:nvPr/>
        </p:nvPicPr>
        <p:blipFill>
          <a:blip r:embed="rId2"/>
          <a:stretch>
            <a:fillRect/>
          </a:stretch>
        </p:blipFill>
        <p:spPr>
          <a:xfrm>
            <a:off x="3924442" y="816104"/>
            <a:ext cx="5219558" cy="5603620"/>
          </a:xfrm>
          <a:prstGeom prst="rect">
            <a:avLst/>
          </a:prstGeom>
        </p:spPr>
      </p:pic>
      <p:sp>
        <p:nvSpPr>
          <p:cNvPr id="3" name="Rectangle 2">
            <a:extLst>
              <a:ext uri="{FF2B5EF4-FFF2-40B4-BE49-F238E27FC236}">
                <a16:creationId xmlns:a16="http://schemas.microsoft.com/office/drawing/2014/main" id="{75CE45B2-C962-63C6-9203-AE748863862F}"/>
              </a:ext>
            </a:extLst>
          </p:cNvPr>
          <p:cNvSpPr/>
          <p:nvPr/>
        </p:nvSpPr>
        <p:spPr>
          <a:xfrm>
            <a:off x="6029324" y="1462088"/>
            <a:ext cx="1447801" cy="71913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FD72884-ABEA-E1B4-EE00-75FD52496B39}"/>
              </a:ext>
            </a:extLst>
          </p:cNvPr>
          <p:cNvSpPr/>
          <p:nvPr/>
        </p:nvSpPr>
        <p:spPr>
          <a:xfrm>
            <a:off x="7562849" y="1462089"/>
            <a:ext cx="1574673" cy="71913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4B5E53D-B3E5-3E71-176E-A7F0C91DE689}"/>
              </a:ext>
            </a:extLst>
          </p:cNvPr>
          <p:cNvCxnSpPr>
            <a:cxnSpLocks/>
            <a:stCxn id="3" idx="1"/>
            <a:endCxn id="14" idx="3"/>
          </p:cNvCxnSpPr>
          <p:nvPr/>
        </p:nvCxnSpPr>
        <p:spPr>
          <a:xfrm flipH="1" flipV="1">
            <a:off x="3076575" y="1307824"/>
            <a:ext cx="2952749" cy="5138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F0A5FB-5D15-0EDE-9B2D-76B6439A14DB}"/>
              </a:ext>
            </a:extLst>
          </p:cNvPr>
          <p:cNvCxnSpPr>
            <a:cxnSpLocks/>
            <a:stCxn id="4" idx="1"/>
            <a:endCxn id="22" idx="3"/>
          </p:cNvCxnSpPr>
          <p:nvPr/>
        </p:nvCxnSpPr>
        <p:spPr>
          <a:xfrm flipH="1">
            <a:off x="3070098" y="1821658"/>
            <a:ext cx="4492751" cy="11960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CEE8DC2-3077-1C82-9ED6-A814904D822D}"/>
              </a:ext>
            </a:extLst>
          </p:cNvPr>
          <p:cNvSpPr txBox="1"/>
          <p:nvPr/>
        </p:nvSpPr>
        <p:spPr>
          <a:xfrm>
            <a:off x="6477" y="846159"/>
            <a:ext cx="3070098"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Dữ</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được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phân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loại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theo</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ngành</a:t>
            </a:r>
            <a:r>
              <a:rPr lang="en-US" dirty="0">
                <a:latin typeface="Lato" panose="020F0502020204030203" pitchFamily="34" charset="0"/>
                <a:ea typeface="Lato" panose="020F0502020204030203" pitchFamily="34" charset="0"/>
                <a:cs typeface="Lato" panose="020F0502020204030203" pitchFamily="34" charset="0"/>
              </a:rPr>
              <a:t> con </a:t>
            </a:r>
            <a:r>
              <a:rPr lang="en-US" dirty="0" err="1">
                <a:latin typeface="Lato" panose="020F0502020204030203" pitchFamily="34" charset="0"/>
                <a:ea typeface="Lato" panose="020F0502020204030203" pitchFamily="34" charset="0"/>
                <a:cs typeface="Lato" panose="020F0502020204030203" pitchFamily="34" charset="0"/>
              </a:rPr>
              <a:t>và</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vị</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trí</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làm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việc</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59ACC436-45D4-67D2-27A1-D5F2195292C0}"/>
              </a:ext>
            </a:extLst>
          </p:cNvPr>
          <p:cNvSpPr txBox="1"/>
          <p:nvPr/>
        </p:nvSpPr>
        <p:spPr>
          <a:xfrm>
            <a:off x="0" y="2694584"/>
            <a:ext cx="3070098"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Lato" panose="020F0502020204030203" pitchFamily="34" charset="0"/>
                <a:ea typeface="Lato" panose="020F0502020204030203" pitchFamily="34" charset="0"/>
                <a:cs typeface="Lato" panose="020F0502020204030203" pitchFamily="34" charset="0"/>
              </a:rPr>
              <a:t>Theo dõi các yêu cầu của thị trường</a:t>
            </a:r>
          </a:p>
        </p:txBody>
      </p:sp>
      <p:sp>
        <p:nvSpPr>
          <p:cNvPr id="25" name="Rectangle 24">
            <a:extLst>
              <a:ext uri="{FF2B5EF4-FFF2-40B4-BE49-F238E27FC236}">
                <a16:creationId xmlns:a16="http://schemas.microsoft.com/office/drawing/2014/main" id="{AE8F14DC-6846-EC8F-D815-F7A123880352}"/>
              </a:ext>
            </a:extLst>
          </p:cNvPr>
          <p:cNvSpPr/>
          <p:nvPr/>
        </p:nvSpPr>
        <p:spPr>
          <a:xfrm>
            <a:off x="5124165" y="2181226"/>
            <a:ext cx="4013357" cy="141922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2231886-609D-2E24-883B-1E59AC44C0EA}"/>
              </a:ext>
            </a:extLst>
          </p:cNvPr>
          <p:cNvCxnSpPr>
            <a:cxnSpLocks/>
            <a:stCxn id="25" idx="1"/>
            <a:endCxn id="22" idx="3"/>
          </p:cNvCxnSpPr>
          <p:nvPr/>
        </p:nvCxnSpPr>
        <p:spPr>
          <a:xfrm flipH="1">
            <a:off x="3070098" y="2890838"/>
            <a:ext cx="2054067" cy="1269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A56D26F-B80A-F1C7-2282-FFD8230DE381}"/>
              </a:ext>
            </a:extLst>
          </p:cNvPr>
          <p:cNvSpPr/>
          <p:nvPr/>
        </p:nvSpPr>
        <p:spPr>
          <a:xfrm>
            <a:off x="5124165" y="3617913"/>
            <a:ext cx="4013357" cy="25447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30E2147-2F9F-8979-754D-0DF76AD5F84D}"/>
              </a:ext>
            </a:extLst>
          </p:cNvPr>
          <p:cNvCxnSpPr>
            <a:cxnSpLocks/>
            <a:stCxn id="29" idx="1"/>
            <a:endCxn id="22" idx="3"/>
          </p:cNvCxnSpPr>
          <p:nvPr/>
        </p:nvCxnSpPr>
        <p:spPr>
          <a:xfrm flipH="1" flipV="1">
            <a:off x="3070098" y="3017750"/>
            <a:ext cx="2054067" cy="18725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86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pPr algn="ctr"/>
            <a:r>
              <a:rPr lang="en-US" sz="4000"/>
              <a:t>1. </a:t>
            </a:r>
            <a:r>
              <a:rPr lang="en-US" sz="4000" err="1"/>
              <a:t>Khảo</a:t>
            </a:r>
            <a:r>
              <a:rPr lang="en-US" sz="4000"/>
              <a:t> </a:t>
            </a:r>
            <a:r>
              <a:rPr lang="en-US" sz="4000" err="1"/>
              <a:t>sát</a:t>
            </a:r>
            <a:endParaRPr lang="en-US" sz="4000"/>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a:lnSpc>
                <a:spcPct val="150000"/>
              </a:lnSpc>
            </a:pPr>
            <a:r>
              <a:rPr lang="en-US" sz="2000" dirty="0" err="1"/>
              <a:t>Khảo</a:t>
            </a:r>
            <a:r>
              <a:rPr lang="en-US" sz="2000" dirty="0"/>
              <a:t> </a:t>
            </a:r>
            <a:r>
              <a:rPr lang="en-US" sz="2000" dirty="0" err="1"/>
              <a:t>sát</a:t>
            </a:r>
            <a:r>
              <a:rPr lang="en-US" sz="2000" dirty="0"/>
              <a:t> </a:t>
            </a:r>
            <a:r>
              <a:rPr lang="en-US" sz="2000" dirty="0" err="1"/>
              <a:t>nhu</a:t>
            </a:r>
            <a:r>
              <a:rPr lang="en-US" sz="2000" dirty="0"/>
              <a:t> </a:t>
            </a:r>
            <a:r>
              <a:rPr lang="en-US" sz="2000" dirty="0" err="1"/>
              <a:t>cầu</a:t>
            </a:r>
            <a:r>
              <a:rPr lang="en-US" sz="2000" dirty="0"/>
              <a:t> </a:t>
            </a:r>
            <a:r>
              <a:rPr lang="en-US" sz="2000" dirty="0" err="1"/>
              <a:t>xây</a:t>
            </a:r>
            <a:r>
              <a:rPr lang="en-US" sz="2000" dirty="0"/>
              <a:t> </a:t>
            </a:r>
            <a:r>
              <a:rPr lang="en-US" sz="2000" dirty="0" err="1"/>
              <a:t>dựng</a:t>
            </a:r>
            <a:r>
              <a:rPr lang="en-US" sz="2000" dirty="0"/>
              <a:t> </a:t>
            </a:r>
            <a:r>
              <a:rPr lang="en-US" sz="2000" dirty="0" err="1"/>
              <a:t>hệ</a:t>
            </a:r>
            <a:r>
              <a:rPr lang="en-US" sz="2000" dirty="0"/>
              <a:t> </a:t>
            </a:r>
            <a:r>
              <a:rPr lang="en-US" sz="2000" dirty="0" err="1"/>
              <a:t>thống</a:t>
            </a:r>
            <a:endParaRPr lang="en-US" sz="2000" dirty="0"/>
          </a:p>
          <a:p>
            <a:pPr>
              <a:lnSpc>
                <a:spcPct val="150000"/>
              </a:lnSpc>
            </a:pPr>
            <a:r>
              <a:rPr lang="en-US" sz="2000" dirty="0" err="1"/>
              <a:t>Công</a:t>
            </a:r>
            <a:r>
              <a:rPr lang="en-US" sz="2000" dirty="0"/>
              <a:t> </a:t>
            </a:r>
            <a:r>
              <a:rPr lang="en-US" sz="2000" dirty="0" err="1"/>
              <a:t>cụ</a:t>
            </a:r>
            <a:r>
              <a:rPr lang="en-US" sz="2000" dirty="0"/>
              <a:t> </a:t>
            </a:r>
            <a:r>
              <a:rPr lang="en-US" sz="2000" dirty="0" err="1"/>
              <a:t>sử</a:t>
            </a:r>
            <a:r>
              <a:rPr lang="en-US" sz="2000" dirty="0"/>
              <a:t> </a:t>
            </a:r>
            <a:r>
              <a:rPr lang="en-US" sz="2000" dirty="0" err="1"/>
              <a:t>dụng</a:t>
            </a:r>
            <a:endParaRPr lang="en-US" sz="2000" dirty="0"/>
          </a:p>
          <a:p>
            <a:pPr>
              <a:lnSpc>
                <a:spcPct val="150000"/>
              </a:lnSpc>
            </a:pPr>
            <a:r>
              <a:rPr lang="en-US" sz="2000" dirty="0" err="1"/>
              <a:t>Nguồn</a:t>
            </a:r>
            <a:r>
              <a:rPr lang="en-US" sz="2000" dirty="0"/>
              <a:t> </a:t>
            </a:r>
            <a:r>
              <a:rPr lang="en-US" sz="2000" dirty="0" err="1"/>
              <a:t>dữ</a:t>
            </a:r>
            <a:r>
              <a:rPr lang="en-US" sz="2000" dirty="0"/>
              <a:t> </a:t>
            </a:r>
            <a:r>
              <a:rPr lang="en-US" sz="2000" dirty="0" err="1"/>
              <a:t>liệu</a:t>
            </a:r>
            <a:endParaRPr lang="en-US" sz="2000"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3194012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Giao </a:t>
            </a:r>
            <a:r>
              <a:rPr lang="en-US" dirty="0" err="1"/>
              <a:t>diện</a:t>
            </a:r>
            <a:r>
              <a:rPr lang="en-US" dirty="0"/>
              <a:t> </a:t>
            </a:r>
            <a:r>
              <a:rPr lang="en-US" dirty="0" err="1"/>
              <a:t>trang</a:t>
            </a:r>
            <a:r>
              <a:rPr lang="en-US" dirty="0"/>
              <a:t> </a:t>
            </a:r>
            <a:r>
              <a:rPr lang="en-US" dirty="0" err="1"/>
              <a:t>chủ</a:t>
            </a:r>
            <a:r>
              <a:rPr lang="en-US" dirty="0"/>
              <a:t> website</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30</a:t>
            </a:fld>
            <a:endParaRPr lang="en-US"/>
          </a:p>
        </p:txBody>
      </p:sp>
      <p:pic>
        <p:nvPicPr>
          <p:cNvPr id="10" name="Hình ảnh 9">
            <a:extLst>
              <a:ext uri="{FF2B5EF4-FFF2-40B4-BE49-F238E27FC236}">
                <a16:creationId xmlns:a16="http://schemas.microsoft.com/office/drawing/2014/main" id="{91C338C7-65F8-7173-07A6-4E92DCBE5DA0}"/>
              </a:ext>
            </a:extLst>
          </p:cNvPr>
          <p:cNvPicPr>
            <a:picLocks noChangeAspect="1"/>
          </p:cNvPicPr>
          <p:nvPr/>
        </p:nvPicPr>
        <p:blipFill>
          <a:blip r:embed="rId2"/>
          <a:stretch>
            <a:fillRect/>
          </a:stretch>
        </p:blipFill>
        <p:spPr>
          <a:xfrm>
            <a:off x="0" y="923925"/>
            <a:ext cx="9143999" cy="5210175"/>
          </a:xfrm>
          <a:prstGeom prst="rect">
            <a:avLst/>
          </a:prstGeom>
        </p:spPr>
      </p:pic>
    </p:spTree>
    <p:extLst>
      <p:ext uri="{BB962C8B-B14F-4D97-AF65-F5344CB8AC3E}">
        <p14:creationId xmlns:p14="http://schemas.microsoft.com/office/powerpoint/2010/main" val="1376405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t>Giao </a:t>
            </a:r>
            <a:r>
              <a:rPr lang="en-US" dirty="0" err="1"/>
              <a:t>diện</a:t>
            </a:r>
            <a:r>
              <a:rPr lang="en-US" dirty="0"/>
              <a:t> </a:t>
            </a:r>
            <a:r>
              <a:rPr lang="en-US" dirty="0" err="1"/>
              <a:t>sau</a:t>
            </a:r>
            <a:r>
              <a:rPr lang="en-US" dirty="0"/>
              <a:t> </a:t>
            </a:r>
            <a:r>
              <a:rPr lang="en-US" dirty="0" err="1"/>
              <a:t>tìm</a:t>
            </a:r>
            <a:r>
              <a:rPr lang="en-US" dirty="0"/>
              <a:t> </a:t>
            </a:r>
            <a:r>
              <a:rPr lang="en-US" dirty="0" err="1"/>
              <a:t>kiếm</a:t>
            </a:r>
            <a:r>
              <a:rPr lang="en-US" dirty="0"/>
              <a:t> “</a:t>
            </a:r>
            <a:r>
              <a:rPr lang="en-US" dirty="0" err="1"/>
              <a:t>dữ</a:t>
            </a:r>
            <a:r>
              <a:rPr lang="en-US" dirty="0"/>
              <a:t> </a:t>
            </a:r>
            <a:r>
              <a:rPr lang="en-US" dirty="0" err="1"/>
              <a:t>liệu</a:t>
            </a:r>
            <a:r>
              <a:rPr lang="en-US" dirty="0"/>
              <a:t>”</a:t>
            </a:r>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31</a:t>
            </a:fld>
            <a:endParaRPr lang="en-US"/>
          </a:p>
        </p:txBody>
      </p:sp>
      <p:pic>
        <p:nvPicPr>
          <p:cNvPr id="8" name="Hình ảnh 7">
            <a:extLst>
              <a:ext uri="{FF2B5EF4-FFF2-40B4-BE49-F238E27FC236}">
                <a16:creationId xmlns:a16="http://schemas.microsoft.com/office/drawing/2014/main" id="{52018068-9107-9817-55DD-B391DB13491F}"/>
              </a:ext>
            </a:extLst>
          </p:cNvPr>
          <p:cNvPicPr>
            <a:picLocks noChangeAspect="1"/>
          </p:cNvPicPr>
          <p:nvPr/>
        </p:nvPicPr>
        <p:blipFill>
          <a:blip r:embed="rId2"/>
          <a:stretch>
            <a:fillRect/>
          </a:stretch>
        </p:blipFill>
        <p:spPr>
          <a:xfrm>
            <a:off x="3368563" y="1089026"/>
            <a:ext cx="5753100" cy="4924425"/>
          </a:xfrm>
          <a:prstGeom prst="rect">
            <a:avLst/>
          </a:prstGeom>
        </p:spPr>
      </p:pic>
      <p:sp>
        <p:nvSpPr>
          <p:cNvPr id="9" name="Rectangle 2">
            <a:extLst>
              <a:ext uri="{FF2B5EF4-FFF2-40B4-BE49-F238E27FC236}">
                <a16:creationId xmlns:a16="http://schemas.microsoft.com/office/drawing/2014/main" id="{865DF91B-0D22-567A-CBC5-FC7889C6D190}"/>
              </a:ext>
            </a:extLst>
          </p:cNvPr>
          <p:cNvSpPr/>
          <p:nvPr/>
        </p:nvSpPr>
        <p:spPr>
          <a:xfrm>
            <a:off x="7886699" y="1171575"/>
            <a:ext cx="1114283" cy="4381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3">
            <a:extLst>
              <a:ext uri="{FF2B5EF4-FFF2-40B4-BE49-F238E27FC236}">
                <a16:creationId xmlns:a16="http://schemas.microsoft.com/office/drawing/2014/main" id="{67E3EBAF-510A-A9E7-49FD-3505CA6A1E5B}"/>
              </a:ext>
            </a:extLst>
          </p:cNvPr>
          <p:cNvSpPr txBox="1"/>
          <p:nvPr/>
        </p:nvSpPr>
        <p:spPr>
          <a:xfrm>
            <a:off x="6477" y="846159"/>
            <a:ext cx="3070098"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Cách</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hiển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thị</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gom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cụm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công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việc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trên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trang</a:t>
            </a:r>
            <a:r>
              <a:rPr lang="en-US" dirty="0">
                <a:latin typeface="Lato" panose="020F0502020204030203" pitchFamily="34" charset="0"/>
                <a:ea typeface="Lato" panose="020F0502020204030203" pitchFamily="34" charset="0"/>
                <a:cs typeface="Lato" panose="020F0502020204030203" pitchFamily="34" charset="0"/>
              </a:rPr>
              <a:t> web</a:t>
            </a:r>
          </a:p>
        </p:txBody>
      </p:sp>
      <p:cxnSp>
        <p:nvCxnSpPr>
          <p:cNvPr id="12" name="Straight Connector 3">
            <a:extLst>
              <a:ext uri="{FF2B5EF4-FFF2-40B4-BE49-F238E27FC236}">
                <a16:creationId xmlns:a16="http://schemas.microsoft.com/office/drawing/2014/main" id="{819E195A-62CE-07F6-F4B6-4FE32571B943}"/>
              </a:ext>
            </a:extLst>
          </p:cNvPr>
          <p:cNvCxnSpPr>
            <a:cxnSpLocks/>
            <a:stCxn id="9" idx="1"/>
          </p:cNvCxnSpPr>
          <p:nvPr/>
        </p:nvCxnSpPr>
        <p:spPr>
          <a:xfrm flipH="1" flipV="1">
            <a:off x="2790825" y="1089026"/>
            <a:ext cx="5095874" cy="3016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C401AE06-BA4F-8188-D4C1-1114D586D7A8}"/>
              </a:ext>
            </a:extLst>
          </p:cNvPr>
          <p:cNvSpPr/>
          <p:nvPr/>
        </p:nvSpPr>
        <p:spPr>
          <a:xfrm>
            <a:off x="3368563" y="1633517"/>
            <a:ext cx="5753100" cy="4381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3">
            <a:extLst>
              <a:ext uri="{FF2B5EF4-FFF2-40B4-BE49-F238E27FC236}">
                <a16:creationId xmlns:a16="http://schemas.microsoft.com/office/drawing/2014/main" id="{7BDB0AB8-A2BA-2F0D-F409-4C178844EA20}"/>
              </a:ext>
            </a:extLst>
          </p:cNvPr>
          <p:cNvCxnSpPr>
            <a:cxnSpLocks/>
            <a:endCxn id="18" idx="3"/>
          </p:cNvCxnSpPr>
          <p:nvPr/>
        </p:nvCxnSpPr>
        <p:spPr>
          <a:xfrm flipH="1">
            <a:off x="2533650" y="2095459"/>
            <a:ext cx="914400" cy="4707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3">
            <a:extLst>
              <a:ext uri="{FF2B5EF4-FFF2-40B4-BE49-F238E27FC236}">
                <a16:creationId xmlns:a16="http://schemas.microsoft.com/office/drawing/2014/main" id="{BEB90AC9-4AEA-9280-B217-96AD975B5085}"/>
              </a:ext>
            </a:extLst>
          </p:cNvPr>
          <p:cNvSpPr txBox="1"/>
          <p:nvPr/>
        </p:nvSpPr>
        <p:spPr>
          <a:xfrm>
            <a:off x="0" y="2243058"/>
            <a:ext cx="2533650"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Bộ</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lọc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công</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việc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22" name="Rectangle 2">
            <a:extLst>
              <a:ext uri="{FF2B5EF4-FFF2-40B4-BE49-F238E27FC236}">
                <a16:creationId xmlns:a16="http://schemas.microsoft.com/office/drawing/2014/main" id="{2E8F8003-4DA8-3D91-A68C-8627A15EC72E}"/>
              </a:ext>
            </a:extLst>
          </p:cNvPr>
          <p:cNvSpPr/>
          <p:nvPr/>
        </p:nvSpPr>
        <p:spPr>
          <a:xfrm>
            <a:off x="4476750" y="2212694"/>
            <a:ext cx="4667250" cy="165183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13">
            <a:extLst>
              <a:ext uri="{FF2B5EF4-FFF2-40B4-BE49-F238E27FC236}">
                <a16:creationId xmlns:a16="http://schemas.microsoft.com/office/drawing/2014/main" id="{3014845D-F3F0-9394-D731-BBF2A57EF083}"/>
              </a:ext>
            </a:extLst>
          </p:cNvPr>
          <p:cNvSpPr txBox="1"/>
          <p:nvPr/>
        </p:nvSpPr>
        <p:spPr>
          <a:xfrm>
            <a:off x="22337" y="3911759"/>
            <a:ext cx="2511313"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Lato" panose="020F0502020204030203" pitchFamily="34" charset="0"/>
                <a:ea typeface="Lato" panose="020F0502020204030203" pitchFamily="34" charset="0"/>
                <a:cs typeface="Lato" panose="020F0502020204030203" pitchFamily="34" charset="0"/>
              </a:rPr>
              <a:t>Trực</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quan</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hóa</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dữ</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liệu</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tìm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kiếm</a:t>
            </a:r>
            <a:endParaRPr lang="en-US" dirty="0">
              <a:latin typeface="Lato" panose="020F0502020204030203" pitchFamily="34" charset="0"/>
              <a:ea typeface="Lato" panose="020F0502020204030203" pitchFamily="34" charset="0"/>
              <a:cs typeface="Lato" panose="020F0502020204030203" pitchFamily="34" charset="0"/>
            </a:endParaRPr>
          </a:p>
        </p:txBody>
      </p:sp>
      <p:cxnSp>
        <p:nvCxnSpPr>
          <p:cNvPr id="25" name="Straight Connector 3">
            <a:extLst>
              <a:ext uri="{FF2B5EF4-FFF2-40B4-BE49-F238E27FC236}">
                <a16:creationId xmlns:a16="http://schemas.microsoft.com/office/drawing/2014/main" id="{2C4940D4-1FEA-3425-AB8A-C10F1B546D50}"/>
              </a:ext>
            </a:extLst>
          </p:cNvPr>
          <p:cNvCxnSpPr>
            <a:cxnSpLocks/>
            <a:stCxn id="22" idx="1"/>
          </p:cNvCxnSpPr>
          <p:nvPr/>
        </p:nvCxnSpPr>
        <p:spPr>
          <a:xfrm flipH="1">
            <a:off x="2181225" y="3038612"/>
            <a:ext cx="2295525" cy="10285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860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pPr algn="ctr"/>
            <a:r>
              <a:rPr lang="en-US" sz="4000"/>
              <a:t>4. </a:t>
            </a:r>
            <a:r>
              <a:rPr lang="en-US" sz="4000" err="1"/>
              <a:t>Kết</a:t>
            </a:r>
            <a:r>
              <a:rPr lang="en-US" sz="4000"/>
              <a:t> </a:t>
            </a:r>
            <a:r>
              <a:rPr lang="en-US" sz="4000" err="1"/>
              <a:t>luận</a:t>
            </a:r>
            <a:r>
              <a:rPr lang="en-US" sz="4000"/>
              <a:t> </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a:lnSpc>
                <a:spcPct val="150000"/>
              </a:lnSpc>
            </a:pPr>
            <a:r>
              <a:rPr lang="en-US" err="1"/>
              <a:t>Nội</a:t>
            </a:r>
            <a:r>
              <a:rPr lang="en-US"/>
              <a:t> dung </a:t>
            </a:r>
            <a:r>
              <a:rPr lang="en-US" err="1"/>
              <a:t>đồ</a:t>
            </a:r>
            <a:r>
              <a:rPr lang="en-US"/>
              <a:t> </a:t>
            </a:r>
            <a:r>
              <a:rPr lang="en-US" err="1"/>
              <a:t>án</a:t>
            </a:r>
            <a:r>
              <a:rPr lang="en-US"/>
              <a:t> </a:t>
            </a:r>
          </a:p>
          <a:p>
            <a:pPr>
              <a:lnSpc>
                <a:spcPct val="150000"/>
              </a:lnSpc>
            </a:pPr>
            <a:r>
              <a:rPr lang="en-US" err="1"/>
              <a:t>Hướng</a:t>
            </a:r>
            <a:r>
              <a:rPr lang="en-US"/>
              <a:t> </a:t>
            </a:r>
            <a:r>
              <a:rPr lang="en-US" err="1"/>
              <a:t>phát</a:t>
            </a:r>
            <a:r>
              <a:rPr lang="en-US"/>
              <a:t> </a:t>
            </a:r>
            <a:r>
              <a:rPr lang="en-US" err="1"/>
              <a:t>triển</a:t>
            </a:r>
            <a:r>
              <a:rPr lang="en-US"/>
              <a:t> </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418482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4. </a:t>
            </a:r>
            <a:r>
              <a:rPr lang="en-US" err="1"/>
              <a:t>Kết</a:t>
            </a:r>
            <a:r>
              <a:rPr lang="en-US"/>
              <a:t> </a:t>
            </a:r>
            <a:r>
              <a:rPr lang="en-US" err="1"/>
              <a:t>luận</a:t>
            </a:r>
            <a:endParaRPr lang="en-US"/>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err="1">
                <a:ln>
                  <a:solidFill>
                    <a:sysClr val="windowText" lastClr="000000"/>
                  </a:solidFill>
                </a:ln>
              </a:rPr>
              <a:t>Nội</a:t>
            </a:r>
            <a:r>
              <a:rPr lang="en-US">
                <a:ln>
                  <a:solidFill>
                    <a:sysClr val="windowText" lastClr="000000"/>
                  </a:solidFill>
                </a:ln>
              </a:rPr>
              <a:t> dung </a:t>
            </a:r>
            <a:r>
              <a:rPr lang="en-US" err="1">
                <a:ln>
                  <a:solidFill>
                    <a:sysClr val="windowText" lastClr="000000"/>
                  </a:solidFill>
                </a:ln>
              </a:rPr>
              <a:t>đồ</a:t>
            </a:r>
            <a:r>
              <a:rPr lang="en-US">
                <a:ln>
                  <a:solidFill>
                    <a:sysClr val="windowText" lastClr="000000"/>
                  </a:solidFill>
                </a:ln>
              </a:rPr>
              <a:t> </a:t>
            </a:r>
            <a:r>
              <a:rPr lang="en-US" err="1">
                <a:ln>
                  <a:solidFill>
                    <a:sysClr val="windowText" lastClr="000000"/>
                  </a:solidFill>
                </a:ln>
              </a:rPr>
              <a:t>án</a:t>
            </a:r>
            <a:endParaRPr lang="en-US">
              <a:ln>
                <a:solidFill>
                  <a:sysClr val="windowText" lastClr="000000"/>
                </a:solidFill>
              </a:ln>
            </a:endParaRPr>
          </a:p>
        </p:txBody>
      </p:sp>
      <p:sp>
        <p:nvSpPr>
          <p:cNvPr id="7" name="Text Placeholder 2">
            <a:extLst>
              <a:ext uri="{FF2B5EF4-FFF2-40B4-BE49-F238E27FC236}">
                <a16:creationId xmlns:a16="http://schemas.microsoft.com/office/drawing/2014/main" id="{540DFAD7-29A6-1C96-FD16-C24AE8283E14}"/>
              </a:ext>
            </a:extLst>
          </p:cNvPr>
          <p:cNvSpPr txBox="1">
            <a:spLocks/>
          </p:cNvSpPr>
          <p:nvPr/>
        </p:nvSpPr>
        <p:spPr>
          <a:xfrm>
            <a:off x="254051" y="1216195"/>
            <a:ext cx="7470723" cy="5529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Xây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dựng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được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hệ</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thống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thập</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xử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lý</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tự</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động</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Cập</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nhật</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tự</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động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theo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tháng</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Cải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thiện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tính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chính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xác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Xây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dựng</a:t>
            </a:r>
            <a:r>
              <a:rPr lang="en-US" sz="2000" dirty="0">
                <a:latin typeface="Lato" panose="020F0502020204030203" pitchFamily="34" charset="0"/>
                <a:ea typeface="Lato" panose="020F0502020204030203" pitchFamily="34" charset="0"/>
                <a:cs typeface="Lato" panose="020F0502020204030203" pitchFamily="34" charset="0"/>
              </a:rPr>
              <a:t> website </a:t>
            </a:r>
            <a:r>
              <a:rPr lang="en-US" sz="2000" dirty="0" err="1">
                <a:latin typeface="Lato" panose="020F0502020204030203" pitchFamily="34" charset="0"/>
                <a:ea typeface="Lato" panose="020F0502020204030203" pitchFamily="34" charset="0"/>
                <a:cs typeface="Lato" panose="020F0502020204030203" pitchFamily="34" charset="0"/>
              </a:rPr>
              <a:t>tìm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kiếm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việc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làm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Trực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quan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hoá</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207001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a:t>4. </a:t>
            </a:r>
            <a:r>
              <a:rPr lang="en-US" err="1"/>
              <a:t>Kết</a:t>
            </a:r>
            <a:r>
              <a:rPr lang="en-US"/>
              <a:t> </a:t>
            </a:r>
            <a:r>
              <a:rPr lang="en-US" err="1"/>
              <a:t>luận</a:t>
            </a:r>
            <a:endParaRPr lang="en-US"/>
          </a:p>
        </p:txBody>
      </p:sp>
      <p:sp>
        <p:nvSpPr>
          <p:cNvPr id="6" name="Title 1">
            <a:extLst>
              <a:ext uri="{FF2B5EF4-FFF2-40B4-BE49-F238E27FC236}">
                <a16:creationId xmlns:a16="http://schemas.microsoft.com/office/drawing/2014/main" id="{D106A9C4-8387-8DC7-26FE-15F75FB52F2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err="1">
                <a:ln>
                  <a:solidFill>
                    <a:sysClr val="windowText" lastClr="000000"/>
                  </a:solidFill>
                </a:ln>
              </a:rPr>
              <a:t>Hướng</a:t>
            </a:r>
            <a:r>
              <a:rPr lang="en-US">
                <a:ln>
                  <a:solidFill>
                    <a:sysClr val="windowText" lastClr="000000"/>
                  </a:solidFill>
                </a:ln>
              </a:rPr>
              <a:t> </a:t>
            </a:r>
            <a:r>
              <a:rPr lang="en-US" err="1">
                <a:ln>
                  <a:solidFill>
                    <a:sysClr val="windowText" lastClr="000000"/>
                  </a:solidFill>
                </a:ln>
              </a:rPr>
              <a:t>phát</a:t>
            </a:r>
            <a:r>
              <a:rPr lang="en-US">
                <a:ln>
                  <a:solidFill>
                    <a:sysClr val="windowText" lastClr="000000"/>
                  </a:solidFill>
                </a:ln>
              </a:rPr>
              <a:t> </a:t>
            </a:r>
            <a:r>
              <a:rPr lang="en-US" err="1">
                <a:ln>
                  <a:solidFill>
                    <a:sysClr val="windowText" lastClr="000000"/>
                  </a:solidFill>
                </a:ln>
              </a:rPr>
              <a:t>triển</a:t>
            </a:r>
            <a:endParaRPr lang="en-US">
              <a:ln>
                <a:solidFill>
                  <a:sysClr val="windowText" lastClr="000000"/>
                </a:solidFill>
              </a:ln>
            </a:endParaRPr>
          </a:p>
        </p:txBody>
      </p:sp>
      <p:sp>
        <p:nvSpPr>
          <p:cNvPr id="7" name="Text Placeholder 2">
            <a:extLst>
              <a:ext uri="{FF2B5EF4-FFF2-40B4-BE49-F238E27FC236}">
                <a16:creationId xmlns:a16="http://schemas.microsoft.com/office/drawing/2014/main" id="{540DFAD7-29A6-1C96-FD16-C24AE8283E14}"/>
              </a:ext>
            </a:extLst>
          </p:cNvPr>
          <p:cNvSpPr txBox="1">
            <a:spLocks/>
          </p:cNvSpPr>
          <p:nvPr/>
        </p:nvSpPr>
        <p:spPr>
          <a:xfrm>
            <a:off x="254051" y="1216195"/>
            <a:ext cx="7470723" cy="5529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Ứng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dụng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công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nghệ</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mới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như</a:t>
            </a:r>
            <a:r>
              <a:rPr lang="en-US" sz="2000" dirty="0">
                <a:latin typeface="Lato" panose="020F0502020204030203" pitchFamily="34" charset="0"/>
                <a:ea typeface="Lato" panose="020F0502020204030203" pitchFamily="34" charset="0"/>
                <a:cs typeface="Lato" panose="020F0502020204030203" pitchFamily="34" charset="0"/>
              </a:rPr>
              <a:t>: Hadoop, Apache Spark…</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Sử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dụng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thêm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các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công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cụ</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học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máy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trong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phân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tích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Mở</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rộng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chức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năng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website.</a:t>
            </a:r>
          </a:p>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Xây</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dựng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thêm</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các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báo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cáo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chuyên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sâu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hơn</a:t>
            </a:r>
            <a:r>
              <a:rPr lang="en-US" sz="2000" dirty="0">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1746418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619B-1529-269E-F589-AF4E8C00940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4BF9A3-F18A-6055-BB67-5E0F11CADB98}"/>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35</a:t>
            </a:fld>
            <a:endParaRPr lang="en-US"/>
          </a:p>
        </p:txBody>
      </p:sp>
      <p:sp>
        <p:nvSpPr>
          <p:cNvPr id="2" name="Title 1">
            <a:extLst>
              <a:ext uri="{FF2B5EF4-FFF2-40B4-BE49-F238E27FC236}">
                <a16:creationId xmlns:a16="http://schemas.microsoft.com/office/drawing/2014/main" id="{794F36EF-2401-1861-8995-6D7BF1606884}"/>
              </a:ext>
            </a:extLst>
          </p:cNvPr>
          <p:cNvSpPr>
            <a:spLocks noGrp="1"/>
          </p:cNvSpPr>
          <p:nvPr>
            <p:ph type="title"/>
          </p:nvPr>
        </p:nvSpPr>
        <p:spPr>
          <a:xfrm>
            <a:off x="254052" y="112543"/>
            <a:ext cx="8635896" cy="436098"/>
          </a:xfrm>
          <a:prstGeom prst="rect">
            <a:avLst/>
          </a:prstGeom>
        </p:spPr>
        <p:txBody>
          <a:bodyPr/>
          <a:lstStyle/>
          <a:p>
            <a:r>
              <a:rPr lang="en-US"/>
              <a:t>4. </a:t>
            </a:r>
            <a:r>
              <a:rPr lang="en-US" err="1"/>
              <a:t>Kết</a:t>
            </a:r>
            <a:r>
              <a:rPr lang="en-US"/>
              <a:t> </a:t>
            </a:r>
            <a:r>
              <a:rPr lang="en-US" err="1"/>
              <a:t>luận</a:t>
            </a:r>
            <a:endParaRPr lang="en-US"/>
          </a:p>
        </p:txBody>
      </p:sp>
      <p:sp>
        <p:nvSpPr>
          <p:cNvPr id="6" name="Title 1">
            <a:extLst>
              <a:ext uri="{FF2B5EF4-FFF2-40B4-BE49-F238E27FC236}">
                <a16:creationId xmlns:a16="http://schemas.microsoft.com/office/drawing/2014/main" id="{10081127-1920-485B-FD88-6F30EE4EADA8}"/>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n>
                  <a:solidFill>
                    <a:sysClr val="windowText" lastClr="000000"/>
                  </a:solidFill>
                </a:ln>
              </a:rPr>
              <a:t>Tài liệu tham khảo</a:t>
            </a:r>
          </a:p>
        </p:txBody>
      </p:sp>
      <p:sp>
        <p:nvSpPr>
          <p:cNvPr id="7" name="Text Placeholder 2">
            <a:extLst>
              <a:ext uri="{FF2B5EF4-FFF2-40B4-BE49-F238E27FC236}">
                <a16:creationId xmlns:a16="http://schemas.microsoft.com/office/drawing/2014/main" id="{ECF6BE7D-D46D-13A5-3864-AA81AEC56681}"/>
              </a:ext>
            </a:extLst>
          </p:cNvPr>
          <p:cNvSpPr txBox="1">
            <a:spLocks/>
          </p:cNvSpPr>
          <p:nvPr/>
        </p:nvSpPr>
        <p:spPr>
          <a:xfrm>
            <a:off x="254051" y="1216195"/>
            <a:ext cx="8826449" cy="5529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err="1">
                <a:latin typeface="Lato" panose="020F0502020204030203" pitchFamily="34" charset="0"/>
                <a:ea typeface="Lato" panose="020F0502020204030203" pitchFamily="34" charset="0"/>
                <a:cs typeface="Lato" panose="020F0502020204030203" pitchFamily="34" charset="0"/>
              </a:rPr>
              <a:t>Nguyễn</a:t>
            </a:r>
            <a:r>
              <a:rPr lang="en-US" sz="2000" dirty="0">
                <a:latin typeface="Lato" panose="020F0502020204030203" pitchFamily="34" charset="0"/>
                <a:ea typeface="Lato" panose="020F0502020204030203" pitchFamily="34" charset="0"/>
                <a:cs typeface="Lato" panose="020F0502020204030203" pitchFamily="34" charset="0"/>
              </a:rPr>
              <a:t> Danh Tú (2020), Slide </a:t>
            </a:r>
            <a:r>
              <a:rPr lang="en-US" sz="2000" dirty="0" err="1">
                <a:latin typeface="Lato" panose="020F0502020204030203" pitchFamily="34" charset="0"/>
                <a:ea typeface="Lato" panose="020F0502020204030203" pitchFamily="34" charset="0"/>
                <a:cs typeface="Lato" panose="020F0502020204030203" pitchFamily="34" charset="0"/>
              </a:rPr>
              <a:t>bài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giảng</a:t>
            </a:r>
            <a:r>
              <a:rPr lang="en-US" sz="2000" dirty="0">
                <a:latin typeface="Lato" panose="020F0502020204030203" pitchFamily="34" charset="0"/>
                <a:ea typeface="Lato" panose="020F0502020204030203" pitchFamily="34" charset="0"/>
                <a:cs typeface="Lato" panose="020F0502020204030203" pitchFamily="34" charset="0"/>
              </a:rPr>
              <a:t> Kho </a:t>
            </a:r>
            <a:r>
              <a:rPr lang="en-US" sz="2000" dirty="0" err="1">
                <a:latin typeface="Lato" panose="020F0502020204030203" pitchFamily="34" charset="0"/>
                <a:ea typeface="Lato" panose="020F0502020204030203" pitchFamily="34" charset="0"/>
                <a:cs typeface="Lato" panose="020F0502020204030203" pitchFamily="34" charset="0"/>
              </a:rPr>
              <a:t>dữ</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liệu</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kinh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doanh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thông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minh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Đại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học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Bách</a:t>
            </a:r>
            <a:r>
              <a:rPr lang="en-US" sz="2000" dirty="0">
                <a:latin typeface="Lato" panose="020F0502020204030203" pitchFamily="34" charset="0"/>
                <a:ea typeface="Lato" panose="020F0502020204030203" pitchFamily="34" charset="0"/>
                <a:cs typeface="Lato" panose="020F0502020204030203" pitchFamily="34" charset="0"/>
              </a:rPr>
              <a:t> Khoa Hà </a:t>
            </a:r>
            <a:r>
              <a:rPr lang="en-US" sz="2000" dirty="0" err="1">
                <a:latin typeface="Lato" panose="020F0502020204030203" pitchFamily="34" charset="0"/>
                <a:ea typeface="Lato" panose="020F0502020204030203" pitchFamily="34" charset="0"/>
                <a:cs typeface="Lato" panose="020F0502020204030203" pitchFamily="34" charset="0"/>
              </a:rPr>
              <a:t>Nội</a:t>
            </a:r>
            <a:r>
              <a:rPr lang="en-US" sz="2000" dirty="0">
                <a:latin typeface="Lato" panose="020F0502020204030203" pitchFamily="34" charset="0"/>
                <a:ea typeface="Lato" panose="020F0502020204030203" pitchFamily="34" charset="0"/>
                <a:cs typeface="Lato" panose="020F0502020204030203" pitchFamily="34" charset="0"/>
              </a:rPr>
              <a:t>.</a:t>
            </a:r>
          </a:p>
          <a:p>
            <a:pPr>
              <a:lnSpc>
                <a:spcPct val="150000"/>
              </a:lnSpc>
            </a:pPr>
            <a:r>
              <a:rPr lang="en-US" sz="2000" dirty="0">
                <a:latin typeface="Lato" panose="020F0502020204030203" pitchFamily="34" charset="0"/>
                <a:ea typeface="Lato" panose="020F0502020204030203" pitchFamily="34" charset="0"/>
                <a:cs typeface="Lato" panose="020F0502020204030203" pitchFamily="34" charset="0"/>
              </a:rPr>
              <a:t>Ralph Kimball, Margy Ross (2013), The Data Warehouse Toolkit, Third Edition, John Wiley &amp; Sons, Inc.</a:t>
            </a:r>
          </a:p>
          <a:p>
            <a:pPr>
              <a:lnSpc>
                <a:spcPct val="150000"/>
              </a:lnSpc>
            </a:pPr>
            <a:r>
              <a:rPr lang="en-US" sz="2000" dirty="0">
                <a:latin typeface="Lato" panose="020F0502020204030203" pitchFamily="34" charset="0"/>
                <a:ea typeface="Lato" panose="020F0502020204030203" pitchFamily="34" charset="0"/>
                <a:cs typeface="Lato" panose="020F0502020204030203" pitchFamily="34" charset="0"/>
              </a:rPr>
              <a:t>Dashboard: </a:t>
            </a:r>
            <a:r>
              <a:rPr lang="en-US" sz="1400" dirty="0">
                <a:hlinkClick r:id="rId3"/>
              </a:rPr>
              <a:t>Microsoft Power BI</a:t>
            </a:r>
            <a:endParaRPr lang="en-US"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9652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1E7A2-0FC7-8FD0-DA95-125B78B1187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16BA4D-D6B5-1029-A8C3-877F76EA8AC4}"/>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08346C60-9F7B-756D-6B93-B1E480D1B0FD}"/>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37D38C11-7825-42DD-EB1C-C4DFB10D088D}"/>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n>
                  <a:solidFill>
                    <a:schemeClr val="tx1"/>
                  </a:solidFill>
                </a:ln>
              </a:rPr>
              <a:t>Nhu </a:t>
            </a:r>
            <a:r>
              <a:rPr lang="en-US" dirty="0" err="1">
                <a:ln>
                  <a:solidFill>
                    <a:schemeClr val="tx1"/>
                  </a:solidFill>
                </a:ln>
              </a:rPr>
              <a:t>cầu</a:t>
            </a:r>
            <a:r>
              <a:rPr lang="en-US" dirty="0">
                <a:ln>
                  <a:solidFill>
                    <a:schemeClr val="tx1"/>
                  </a:solidFill>
                </a:ln>
              </a:rPr>
              <a:t> </a:t>
            </a:r>
            <a:r>
              <a:rPr lang="en-US" dirty="0" err="1">
                <a:ln>
                  <a:solidFill>
                    <a:schemeClr val="tx1"/>
                  </a:solidFill>
                </a:ln>
              </a:rPr>
              <a:t>xây</a:t>
            </a:r>
            <a:r>
              <a:rPr lang="en-US" dirty="0">
                <a:ln>
                  <a:solidFill>
                    <a:schemeClr val="tx1"/>
                  </a:solidFill>
                </a:ln>
              </a:rPr>
              <a:t> </a:t>
            </a:r>
            <a:r>
              <a:rPr lang="en-US" dirty="0" err="1">
                <a:ln>
                  <a:solidFill>
                    <a:schemeClr val="tx1"/>
                  </a:solidFill>
                </a:ln>
              </a:rPr>
              <a:t>dựng</a:t>
            </a:r>
            <a:r>
              <a:rPr lang="en-US" dirty="0">
                <a:ln>
                  <a:solidFill>
                    <a:schemeClr val="tx1"/>
                  </a:solidFill>
                </a:ln>
              </a:rPr>
              <a:t> </a:t>
            </a:r>
            <a:r>
              <a:rPr lang="en-US" dirty="0" err="1">
                <a:ln>
                  <a:solidFill>
                    <a:schemeClr val="tx1"/>
                  </a:solidFill>
                </a:ln>
              </a:rPr>
              <a:t>hệ</a:t>
            </a:r>
            <a:r>
              <a:rPr lang="en-US" dirty="0">
                <a:ln>
                  <a:solidFill>
                    <a:schemeClr val="tx1"/>
                  </a:solidFill>
                </a:ln>
              </a:rPr>
              <a:t> </a:t>
            </a:r>
            <a:r>
              <a:rPr lang="en-US" dirty="0" err="1">
                <a:ln>
                  <a:solidFill>
                    <a:schemeClr val="tx1"/>
                  </a:solidFill>
                </a:ln>
              </a:rPr>
              <a:t>thống</a:t>
            </a:r>
            <a:r>
              <a:rPr lang="en-US" dirty="0">
                <a:ln>
                  <a:solidFill>
                    <a:schemeClr val="tx1"/>
                  </a:solidFill>
                </a:ln>
              </a:rPr>
              <a:t> – </a:t>
            </a:r>
            <a:r>
              <a:rPr lang="en-US" dirty="0" err="1">
                <a:ln>
                  <a:solidFill>
                    <a:schemeClr val="tx1"/>
                  </a:solidFill>
                </a:ln>
              </a:rPr>
              <a:t>ứng</a:t>
            </a:r>
            <a:r>
              <a:rPr lang="en-US" dirty="0">
                <a:ln>
                  <a:solidFill>
                    <a:schemeClr val="tx1"/>
                  </a:solidFill>
                </a:ln>
              </a:rPr>
              <a:t> </a:t>
            </a:r>
            <a:r>
              <a:rPr lang="en-US" dirty="0" err="1">
                <a:ln>
                  <a:solidFill>
                    <a:schemeClr val="tx1"/>
                  </a:solidFill>
                </a:ln>
              </a:rPr>
              <a:t>viên</a:t>
            </a:r>
            <a:br>
              <a:rPr lang="en-US" dirty="0">
                <a:ln>
                  <a:solidFill>
                    <a:schemeClr val="tx1"/>
                  </a:solidFill>
                </a:ln>
              </a:rPr>
            </a:br>
            <a:endParaRPr lang="en-US" dirty="0">
              <a:ln>
                <a:solidFill>
                  <a:schemeClr val="tx1"/>
                </a:solidFill>
              </a:ln>
            </a:endParaRPr>
          </a:p>
        </p:txBody>
      </p:sp>
      <p:pic>
        <p:nvPicPr>
          <p:cNvPr id="17" name="Picture 16" descr="A cartoon of a person&#10;&#10;Description automatically generated">
            <a:extLst>
              <a:ext uri="{FF2B5EF4-FFF2-40B4-BE49-F238E27FC236}">
                <a16:creationId xmlns:a16="http://schemas.microsoft.com/office/drawing/2014/main" id="{56ECAB26-A3E0-D721-9A13-555A18A7E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327" y="4729813"/>
            <a:ext cx="779849" cy="779849"/>
          </a:xfrm>
          <a:prstGeom prst="rect">
            <a:avLst/>
          </a:prstGeom>
        </p:spPr>
      </p:pic>
      <p:pic>
        <p:nvPicPr>
          <p:cNvPr id="21" name="Picture 20" descr="A person with different colored icons&#10;&#10;Description automatically generated">
            <a:extLst>
              <a:ext uri="{FF2B5EF4-FFF2-40B4-BE49-F238E27FC236}">
                <a16:creationId xmlns:a16="http://schemas.microsoft.com/office/drawing/2014/main" id="{F240AE1D-F4E4-C5F2-043C-858A20366B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475" y="4025095"/>
            <a:ext cx="754449" cy="734141"/>
          </a:xfrm>
          <a:prstGeom prst="rect">
            <a:avLst/>
          </a:prstGeom>
        </p:spPr>
      </p:pic>
      <p:sp>
        <p:nvSpPr>
          <p:cNvPr id="24" name="TextBox 23">
            <a:extLst>
              <a:ext uri="{FF2B5EF4-FFF2-40B4-BE49-F238E27FC236}">
                <a16:creationId xmlns:a16="http://schemas.microsoft.com/office/drawing/2014/main" id="{B684B4C9-0CE3-0656-224E-27971E230E8F}"/>
              </a:ext>
            </a:extLst>
          </p:cNvPr>
          <p:cNvSpPr txBox="1"/>
          <p:nvPr/>
        </p:nvSpPr>
        <p:spPr>
          <a:xfrm>
            <a:off x="-102183" y="1673075"/>
            <a:ext cx="3473570" cy="477054"/>
          </a:xfrm>
          <a:prstGeom prst="rect">
            <a:avLst/>
          </a:prstGeom>
          <a:noFill/>
        </p:spPr>
        <p:txBody>
          <a:bodyPr wrap="square" rtlCol="0">
            <a:spAutoFit/>
          </a:bodyPr>
          <a:lstStyle/>
          <a:p>
            <a:pPr algn="ctr"/>
            <a:r>
              <a:rPr lang="en-US" sz="2500" err="1"/>
              <a:t>Thị</a:t>
            </a:r>
            <a:r>
              <a:rPr lang="en-US" sz="2500"/>
              <a:t> </a:t>
            </a:r>
            <a:r>
              <a:rPr lang="en-US" sz="2500" err="1"/>
              <a:t>trường</a:t>
            </a:r>
            <a:r>
              <a:rPr lang="en-US" sz="2500"/>
              <a:t> </a:t>
            </a:r>
            <a:r>
              <a:rPr lang="en-US" sz="2500" err="1"/>
              <a:t>tuyển</a:t>
            </a:r>
            <a:r>
              <a:rPr lang="en-US" sz="2500"/>
              <a:t> </a:t>
            </a:r>
            <a:r>
              <a:rPr lang="en-US" sz="2500" err="1"/>
              <a:t>dụng</a:t>
            </a:r>
            <a:endParaRPr lang="en-US" sz="2500"/>
          </a:p>
        </p:txBody>
      </p:sp>
      <p:cxnSp>
        <p:nvCxnSpPr>
          <p:cNvPr id="26" name="Connector: Curved 25">
            <a:extLst>
              <a:ext uri="{FF2B5EF4-FFF2-40B4-BE49-F238E27FC236}">
                <a16:creationId xmlns:a16="http://schemas.microsoft.com/office/drawing/2014/main" id="{27AB8BF9-13BC-D769-D3C1-D9C7AC2B464B}"/>
              </a:ext>
            </a:extLst>
          </p:cNvPr>
          <p:cNvCxnSpPr>
            <a:cxnSpLocks/>
          </p:cNvCxnSpPr>
          <p:nvPr/>
        </p:nvCxnSpPr>
        <p:spPr>
          <a:xfrm rot="5400000" flipH="1" flipV="1">
            <a:off x="648662" y="2970375"/>
            <a:ext cx="791127" cy="1168053"/>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428CC9B5-745C-436F-34F3-E7FFB8032ABC}"/>
              </a:ext>
            </a:extLst>
          </p:cNvPr>
          <p:cNvCxnSpPr>
            <a:cxnSpLocks/>
            <a:stCxn id="17" idx="0"/>
          </p:cNvCxnSpPr>
          <p:nvPr/>
        </p:nvCxnSpPr>
        <p:spPr>
          <a:xfrm rot="5400000" flipH="1" flipV="1">
            <a:off x="842764" y="3944325"/>
            <a:ext cx="1570976" cy="12700"/>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FE2BC775-23DA-C59A-6C8C-B11121914E67}"/>
              </a:ext>
            </a:extLst>
          </p:cNvPr>
          <p:cNvCxnSpPr>
            <a:cxnSpLocks/>
            <a:stCxn id="21" idx="0"/>
          </p:cNvCxnSpPr>
          <p:nvPr/>
        </p:nvCxnSpPr>
        <p:spPr>
          <a:xfrm rot="16200000" flipV="1">
            <a:off x="1840847" y="2946242"/>
            <a:ext cx="866258" cy="1291448"/>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84B7A7C-0061-87AB-04B5-6974E58D0BA5}"/>
              </a:ext>
            </a:extLst>
          </p:cNvPr>
          <p:cNvSpPr txBox="1"/>
          <p:nvPr/>
        </p:nvSpPr>
        <p:spPr>
          <a:xfrm>
            <a:off x="-463498" y="4684105"/>
            <a:ext cx="1847391" cy="400110"/>
          </a:xfrm>
          <a:prstGeom prst="rect">
            <a:avLst/>
          </a:prstGeom>
          <a:noFill/>
        </p:spPr>
        <p:txBody>
          <a:bodyPr wrap="square" rtlCol="0">
            <a:spAutoFit/>
          </a:bodyPr>
          <a:lstStyle/>
          <a:p>
            <a:pPr algn="ctr"/>
            <a:r>
              <a:rPr lang="en-US" sz="2000" err="1"/>
              <a:t>Ứng</a:t>
            </a:r>
            <a:r>
              <a:rPr lang="en-US" sz="2000"/>
              <a:t> </a:t>
            </a:r>
            <a:r>
              <a:rPr lang="en-US" sz="2000" err="1"/>
              <a:t>viên</a:t>
            </a:r>
            <a:r>
              <a:rPr lang="en-US" sz="2000"/>
              <a:t> </a:t>
            </a:r>
          </a:p>
        </p:txBody>
      </p:sp>
      <p:sp>
        <p:nvSpPr>
          <p:cNvPr id="34" name="TextBox 33">
            <a:extLst>
              <a:ext uri="{FF2B5EF4-FFF2-40B4-BE49-F238E27FC236}">
                <a16:creationId xmlns:a16="http://schemas.microsoft.com/office/drawing/2014/main" id="{2E1451F2-BB01-5D8B-FAEF-334C141F4D0B}"/>
              </a:ext>
            </a:extLst>
          </p:cNvPr>
          <p:cNvSpPr txBox="1"/>
          <p:nvPr/>
        </p:nvSpPr>
        <p:spPr>
          <a:xfrm>
            <a:off x="842912" y="5595747"/>
            <a:ext cx="1557979" cy="707886"/>
          </a:xfrm>
          <a:prstGeom prst="rect">
            <a:avLst/>
          </a:prstGeom>
          <a:noFill/>
        </p:spPr>
        <p:txBody>
          <a:bodyPr wrap="square" rtlCol="0">
            <a:spAutoFit/>
          </a:bodyPr>
          <a:lstStyle/>
          <a:p>
            <a:pPr algn="ctr"/>
            <a:r>
              <a:rPr lang="en-US" sz="2000" err="1"/>
              <a:t>Bộ</a:t>
            </a:r>
            <a:r>
              <a:rPr lang="en-US" sz="2000"/>
              <a:t> </a:t>
            </a:r>
            <a:r>
              <a:rPr lang="en-US" sz="2000" err="1"/>
              <a:t>phân</a:t>
            </a:r>
            <a:r>
              <a:rPr lang="en-US" sz="2000"/>
              <a:t> </a:t>
            </a:r>
            <a:r>
              <a:rPr lang="en-US" sz="2000" err="1"/>
              <a:t>nhân</a:t>
            </a:r>
            <a:r>
              <a:rPr lang="en-US" sz="2000"/>
              <a:t> </a:t>
            </a:r>
            <a:r>
              <a:rPr lang="en-US" sz="2000" err="1"/>
              <a:t>sự</a:t>
            </a:r>
            <a:endParaRPr lang="en-US" sz="2000"/>
          </a:p>
        </p:txBody>
      </p:sp>
      <p:sp>
        <p:nvSpPr>
          <p:cNvPr id="35" name="TextBox 34">
            <a:extLst>
              <a:ext uri="{FF2B5EF4-FFF2-40B4-BE49-F238E27FC236}">
                <a16:creationId xmlns:a16="http://schemas.microsoft.com/office/drawing/2014/main" id="{15A55BCF-2130-1116-B6E7-ECEBE2B5E915}"/>
              </a:ext>
            </a:extLst>
          </p:cNvPr>
          <p:cNvSpPr txBox="1"/>
          <p:nvPr/>
        </p:nvSpPr>
        <p:spPr>
          <a:xfrm>
            <a:off x="2225787" y="4801776"/>
            <a:ext cx="1387824" cy="707886"/>
          </a:xfrm>
          <a:prstGeom prst="rect">
            <a:avLst/>
          </a:prstGeom>
          <a:noFill/>
        </p:spPr>
        <p:txBody>
          <a:bodyPr wrap="square" rtlCol="0">
            <a:spAutoFit/>
          </a:bodyPr>
          <a:lstStyle/>
          <a:p>
            <a:pPr algn="ctr"/>
            <a:r>
              <a:rPr lang="en-US" sz="2000" err="1"/>
              <a:t>Phân</a:t>
            </a:r>
            <a:r>
              <a:rPr lang="en-US" sz="2000"/>
              <a:t> </a:t>
            </a:r>
            <a:r>
              <a:rPr lang="en-US" sz="2000" err="1"/>
              <a:t>tích</a:t>
            </a:r>
            <a:r>
              <a:rPr lang="en-US" sz="2000"/>
              <a:t> </a:t>
            </a:r>
            <a:r>
              <a:rPr lang="en-US" sz="2000" err="1"/>
              <a:t>thị</a:t>
            </a:r>
            <a:r>
              <a:rPr lang="en-US" sz="2000"/>
              <a:t> </a:t>
            </a:r>
            <a:r>
              <a:rPr lang="en-US" sz="2000" err="1"/>
              <a:t>trường</a:t>
            </a:r>
            <a:endParaRPr lang="en-US" sz="2000"/>
          </a:p>
        </p:txBody>
      </p:sp>
      <p:sp>
        <p:nvSpPr>
          <p:cNvPr id="30" name="TextBox 29">
            <a:extLst>
              <a:ext uri="{FF2B5EF4-FFF2-40B4-BE49-F238E27FC236}">
                <a16:creationId xmlns:a16="http://schemas.microsoft.com/office/drawing/2014/main" id="{FDFC20D8-DE6F-024F-4131-BCEB1E443537}"/>
              </a:ext>
            </a:extLst>
          </p:cNvPr>
          <p:cNvSpPr txBox="1"/>
          <p:nvPr/>
        </p:nvSpPr>
        <p:spPr>
          <a:xfrm>
            <a:off x="4008019" y="1207913"/>
            <a:ext cx="4963800" cy="522643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500" dirty="0"/>
              <a:t>Vai </a:t>
            </a:r>
            <a:r>
              <a:rPr lang="en-US" sz="2500" dirty="0" err="1"/>
              <a:t>trò</a:t>
            </a:r>
            <a:r>
              <a:rPr lang="en-US" sz="2500" dirty="0"/>
              <a:t> </a:t>
            </a:r>
            <a:r>
              <a:rPr lang="en-US" sz="2500" dirty="0" err="1"/>
              <a:t>ứng</a:t>
            </a:r>
            <a:r>
              <a:rPr lang="en-US" sz="2500" dirty="0"/>
              <a:t> </a:t>
            </a:r>
            <a:r>
              <a:rPr lang="en-US" sz="2500" dirty="0" err="1"/>
              <a:t>viên</a:t>
            </a:r>
            <a:r>
              <a:rPr lang="en-US" sz="2500" dirty="0"/>
              <a:t>:</a:t>
            </a:r>
          </a:p>
          <a:p>
            <a:pPr marL="742950" lvl="1" indent="-285750">
              <a:lnSpc>
                <a:spcPct val="150000"/>
              </a:lnSpc>
              <a:buFont typeface="Courier New" panose="02070309020205020404" pitchFamily="49" charset="0"/>
              <a:buChar char="o"/>
            </a:pPr>
            <a:r>
              <a:rPr lang="en-US" sz="2500" dirty="0" err="1"/>
              <a:t>Mức</a:t>
            </a:r>
            <a:r>
              <a:rPr lang="en-US" sz="2500" dirty="0"/>
              <a:t> </a:t>
            </a:r>
            <a:r>
              <a:rPr lang="en-US" sz="2500" dirty="0" err="1"/>
              <a:t>lương</a:t>
            </a:r>
            <a:r>
              <a:rPr lang="en-US" sz="2500" dirty="0"/>
              <a:t> </a:t>
            </a:r>
            <a:r>
              <a:rPr lang="en-US" sz="2500" dirty="0" err="1"/>
              <a:t>trung</a:t>
            </a:r>
            <a:r>
              <a:rPr lang="en-US" sz="2500" dirty="0"/>
              <a:t> </a:t>
            </a:r>
            <a:r>
              <a:rPr lang="en-US" sz="2500" dirty="0" err="1"/>
              <a:t>bình</a:t>
            </a:r>
            <a:r>
              <a:rPr lang="en-US" sz="2500" dirty="0"/>
              <a:t> </a:t>
            </a:r>
            <a:r>
              <a:rPr lang="en-US" sz="2500" dirty="0" err="1"/>
              <a:t>theo</a:t>
            </a:r>
            <a:r>
              <a:rPr lang="en-US" sz="2500" dirty="0"/>
              <a:t> </a:t>
            </a:r>
            <a:r>
              <a:rPr lang="en-US" sz="2500" dirty="0" err="1"/>
              <a:t>ngành</a:t>
            </a:r>
            <a:r>
              <a:rPr lang="en-US" sz="2500" dirty="0"/>
              <a:t> </a:t>
            </a:r>
            <a:r>
              <a:rPr lang="en-US" sz="2500" dirty="0" err="1"/>
              <a:t>nghề</a:t>
            </a:r>
            <a:r>
              <a:rPr lang="en-US" sz="2500" dirty="0"/>
              <a:t>, </a:t>
            </a:r>
            <a:r>
              <a:rPr lang="en-US" sz="2500" dirty="0" err="1"/>
              <a:t>cấp</a:t>
            </a:r>
            <a:r>
              <a:rPr lang="en-US" sz="2500" dirty="0"/>
              <a:t> </a:t>
            </a:r>
            <a:r>
              <a:rPr lang="en-US" sz="2500" dirty="0" err="1"/>
              <a:t>bậc</a:t>
            </a:r>
            <a:r>
              <a:rPr lang="en-US" sz="2500" dirty="0"/>
              <a:t>, </a:t>
            </a:r>
            <a:r>
              <a:rPr lang="en-US" sz="2500" dirty="0" err="1"/>
              <a:t>kinh</a:t>
            </a:r>
            <a:r>
              <a:rPr lang="en-US" sz="2500" dirty="0"/>
              <a:t> </a:t>
            </a:r>
            <a:r>
              <a:rPr lang="en-US" sz="2500" dirty="0" err="1"/>
              <a:t>nghiệm</a:t>
            </a:r>
            <a:r>
              <a:rPr lang="en-US" sz="2500" dirty="0"/>
              <a:t>…</a:t>
            </a:r>
          </a:p>
          <a:p>
            <a:pPr marL="742950" lvl="1" indent="-285750">
              <a:lnSpc>
                <a:spcPct val="150000"/>
              </a:lnSpc>
              <a:buFont typeface="Courier New" panose="02070309020205020404" pitchFamily="49" charset="0"/>
              <a:buChar char="o"/>
            </a:pPr>
            <a:r>
              <a:rPr lang="en-US" sz="2500" dirty="0" err="1"/>
              <a:t>Yêu</a:t>
            </a:r>
            <a:r>
              <a:rPr lang="en-US" sz="2500" dirty="0"/>
              <a:t> </a:t>
            </a:r>
            <a:r>
              <a:rPr lang="en-US" sz="2500" dirty="0" err="1"/>
              <a:t>cầu</a:t>
            </a:r>
            <a:r>
              <a:rPr lang="en-US" sz="2500" dirty="0"/>
              <a:t> </a:t>
            </a:r>
            <a:r>
              <a:rPr lang="en-US" sz="2500" dirty="0" err="1"/>
              <a:t>bằng</a:t>
            </a:r>
            <a:r>
              <a:rPr lang="en-US" sz="2500" dirty="0"/>
              <a:t> </a:t>
            </a:r>
            <a:r>
              <a:rPr lang="en-US" sz="2500" dirty="0" err="1"/>
              <a:t>cấp</a:t>
            </a:r>
            <a:r>
              <a:rPr lang="en-US" sz="2500" dirty="0"/>
              <a:t>, </a:t>
            </a:r>
            <a:r>
              <a:rPr lang="en-US" sz="2500" dirty="0" err="1"/>
              <a:t>chứng</a:t>
            </a:r>
            <a:r>
              <a:rPr lang="en-US" sz="2500" dirty="0"/>
              <a:t> </a:t>
            </a:r>
            <a:r>
              <a:rPr lang="en-US" sz="2500" dirty="0" err="1"/>
              <a:t>chỉ</a:t>
            </a:r>
            <a:r>
              <a:rPr lang="en-US" sz="2500" dirty="0"/>
              <a:t>, </a:t>
            </a:r>
            <a:r>
              <a:rPr lang="en-US" sz="2500" dirty="0" err="1"/>
              <a:t>kỹ</a:t>
            </a:r>
            <a:r>
              <a:rPr lang="en-US" sz="2500" dirty="0"/>
              <a:t> </a:t>
            </a:r>
            <a:r>
              <a:rPr lang="en-US" sz="2500" dirty="0" err="1"/>
              <a:t>năng</a:t>
            </a:r>
            <a:r>
              <a:rPr lang="en-US" sz="2500" dirty="0"/>
              <a:t>, </a:t>
            </a:r>
            <a:r>
              <a:rPr lang="en-US" sz="2500" dirty="0" err="1"/>
              <a:t>công</a:t>
            </a:r>
            <a:r>
              <a:rPr lang="en-US" sz="2500" dirty="0"/>
              <a:t> </a:t>
            </a:r>
            <a:r>
              <a:rPr lang="en-US" sz="2500" dirty="0" err="1"/>
              <a:t>cụ</a:t>
            </a:r>
            <a:r>
              <a:rPr lang="en-US" sz="2500" dirty="0"/>
              <a:t>.</a:t>
            </a:r>
          </a:p>
          <a:p>
            <a:pPr marL="742950" lvl="1" indent="-285750">
              <a:lnSpc>
                <a:spcPct val="150000"/>
              </a:lnSpc>
              <a:buFont typeface="Courier New" panose="02070309020205020404" pitchFamily="49" charset="0"/>
              <a:buChar char="o"/>
            </a:pPr>
            <a:r>
              <a:rPr lang="en-US" sz="2500" dirty="0" err="1"/>
              <a:t>Số</a:t>
            </a:r>
            <a:r>
              <a:rPr lang="en-US" sz="2500" dirty="0"/>
              <a:t> </a:t>
            </a:r>
            <a:r>
              <a:rPr lang="en-US" sz="2500" dirty="0" err="1"/>
              <a:t>lượng</a:t>
            </a:r>
            <a:r>
              <a:rPr lang="en-US" sz="2500" dirty="0"/>
              <a:t> </a:t>
            </a:r>
            <a:r>
              <a:rPr lang="en-US" sz="2500" dirty="0" err="1"/>
              <a:t>tuyển</a:t>
            </a:r>
            <a:r>
              <a:rPr lang="en-US" sz="2500" dirty="0"/>
              <a:t> </a:t>
            </a:r>
            <a:r>
              <a:rPr lang="en-US" sz="2500" dirty="0" err="1"/>
              <a:t>dụng</a:t>
            </a:r>
            <a:r>
              <a:rPr lang="en-US" sz="2500" dirty="0"/>
              <a:t>.</a:t>
            </a:r>
          </a:p>
          <a:p>
            <a:pPr marL="742950" lvl="1" indent="-285750">
              <a:lnSpc>
                <a:spcPct val="150000"/>
              </a:lnSpc>
              <a:buFont typeface="Courier New" panose="02070309020205020404" pitchFamily="49" charset="0"/>
              <a:buChar char="o"/>
            </a:pPr>
            <a:r>
              <a:rPr lang="en-US" sz="2500" dirty="0" err="1"/>
              <a:t>Tìm</a:t>
            </a:r>
            <a:r>
              <a:rPr lang="en-US" sz="2500" dirty="0"/>
              <a:t> </a:t>
            </a:r>
            <a:r>
              <a:rPr lang="en-US" sz="2500" dirty="0" err="1"/>
              <a:t>ra</a:t>
            </a:r>
            <a:r>
              <a:rPr lang="en-US" sz="2500" dirty="0"/>
              <a:t> </a:t>
            </a:r>
            <a:r>
              <a:rPr lang="en-US" sz="2500" dirty="0" err="1"/>
              <a:t>các</a:t>
            </a:r>
            <a:r>
              <a:rPr lang="en-US" sz="2500" dirty="0"/>
              <a:t> </a:t>
            </a:r>
            <a:r>
              <a:rPr lang="en-US" sz="2500" dirty="0" err="1"/>
              <a:t>công</a:t>
            </a:r>
            <a:r>
              <a:rPr lang="en-US" sz="2500" dirty="0"/>
              <a:t> </a:t>
            </a:r>
            <a:r>
              <a:rPr lang="en-US" sz="2500" dirty="0" err="1"/>
              <a:t>việc</a:t>
            </a:r>
            <a:r>
              <a:rPr lang="en-US" sz="2500" dirty="0"/>
              <a:t> </a:t>
            </a:r>
            <a:r>
              <a:rPr lang="en-US" sz="2500" dirty="0" err="1"/>
              <a:t>phù</a:t>
            </a:r>
            <a:r>
              <a:rPr lang="en-US" sz="2500" dirty="0"/>
              <a:t> </a:t>
            </a:r>
            <a:r>
              <a:rPr lang="en-US" sz="2500" dirty="0" err="1"/>
              <a:t>hợp</a:t>
            </a:r>
            <a:r>
              <a:rPr lang="en-US" sz="2500" dirty="0"/>
              <a:t> </a:t>
            </a:r>
            <a:r>
              <a:rPr lang="en-US" sz="2500" dirty="0" err="1"/>
              <a:t>với</a:t>
            </a:r>
            <a:r>
              <a:rPr lang="en-US" sz="2500" dirty="0"/>
              <a:t> </a:t>
            </a:r>
            <a:r>
              <a:rPr lang="en-US" sz="2500" dirty="0" err="1"/>
              <a:t>bản</a:t>
            </a:r>
            <a:r>
              <a:rPr lang="en-US" sz="2500" dirty="0"/>
              <a:t> </a:t>
            </a:r>
            <a:r>
              <a:rPr lang="en-US" sz="2500" dirty="0" err="1"/>
              <a:t>thân</a:t>
            </a:r>
            <a:r>
              <a:rPr lang="en-US" sz="2500" dirty="0"/>
              <a:t>. </a:t>
            </a:r>
          </a:p>
        </p:txBody>
      </p:sp>
      <p:pic>
        <p:nvPicPr>
          <p:cNvPr id="2050" name="Picture 2" descr="Download Candidate Vector Icon | Inventicons">
            <a:extLst>
              <a:ext uri="{FF2B5EF4-FFF2-40B4-BE49-F238E27FC236}">
                <a16:creationId xmlns:a16="http://schemas.microsoft.com/office/drawing/2014/main" id="{2A16F9E4-F8DA-E8D6-235B-DE240B4A4C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111" y="4108809"/>
            <a:ext cx="566711" cy="566711"/>
          </a:xfrm>
          <a:prstGeom prst="rect">
            <a:avLst/>
          </a:prstGeom>
          <a:noFill/>
          <a:ln w="57150">
            <a:solidFill>
              <a:srgbClr val="FF0000"/>
            </a:solidFill>
          </a:ln>
        </p:spPr>
      </p:pic>
      <p:pic>
        <p:nvPicPr>
          <p:cNvPr id="2052" name="Picture 4" descr="Icon Applicant Stock Illustrations – 3,319 Icon Applicant Stock  Illustrations, Vectors &amp; Clipart - Dreamstime">
            <a:extLst>
              <a:ext uri="{FF2B5EF4-FFF2-40B4-BE49-F238E27FC236}">
                <a16:creationId xmlns:a16="http://schemas.microsoft.com/office/drawing/2014/main" id="{E7108938-40F1-6AA1-F2AF-F6C762EEDE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077" y="2193604"/>
            <a:ext cx="7810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30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EDE8-24A3-4DA5-7339-4CED1D89FD0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EA9A80-68B1-EF6C-65BC-EDAB72B4D04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5</a:t>
            </a:fld>
            <a:endParaRPr lang="en-US"/>
          </a:p>
        </p:txBody>
      </p:sp>
      <p:sp>
        <p:nvSpPr>
          <p:cNvPr id="2" name="Title 1">
            <a:extLst>
              <a:ext uri="{FF2B5EF4-FFF2-40B4-BE49-F238E27FC236}">
                <a16:creationId xmlns:a16="http://schemas.microsoft.com/office/drawing/2014/main" id="{AE2D7B53-44FC-30A5-438D-7608628C4804}"/>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776602C1-4DF4-326F-EE60-F07F2B5301F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n>
                  <a:solidFill>
                    <a:schemeClr val="tx1"/>
                  </a:solidFill>
                </a:ln>
              </a:rPr>
              <a:t>Nhu </a:t>
            </a:r>
            <a:r>
              <a:rPr lang="en-US" err="1">
                <a:ln>
                  <a:solidFill>
                    <a:schemeClr val="tx1"/>
                  </a:solidFill>
                </a:ln>
              </a:rPr>
              <a:t>cầu</a:t>
            </a:r>
            <a:r>
              <a:rPr lang="en-US">
                <a:ln>
                  <a:solidFill>
                    <a:schemeClr val="tx1"/>
                  </a:solidFill>
                </a:ln>
              </a:rPr>
              <a:t> </a:t>
            </a:r>
            <a:r>
              <a:rPr lang="en-US" err="1">
                <a:ln>
                  <a:solidFill>
                    <a:schemeClr val="tx1"/>
                  </a:solidFill>
                </a:ln>
              </a:rPr>
              <a:t>xây</a:t>
            </a:r>
            <a:r>
              <a:rPr lang="en-US">
                <a:ln>
                  <a:solidFill>
                    <a:schemeClr val="tx1"/>
                  </a:solidFill>
                </a:ln>
              </a:rPr>
              <a:t> </a:t>
            </a:r>
            <a:r>
              <a:rPr lang="en-US" err="1">
                <a:ln>
                  <a:solidFill>
                    <a:schemeClr val="tx1"/>
                  </a:solidFill>
                </a:ln>
              </a:rPr>
              <a:t>dựng</a:t>
            </a:r>
            <a:r>
              <a:rPr lang="en-US">
                <a:ln>
                  <a:solidFill>
                    <a:schemeClr val="tx1"/>
                  </a:solidFill>
                </a:ln>
              </a:rPr>
              <a:t> </a:t>
            </a:r>
            <a:r>
              <a:rPr lang="en-US" err="1">
                <a:ln>
                  <a:solidFill>
                    <a:schemeClr val="tx1"/>
                  </a:solidFill>
                </a:ln>
              </a:rPr>
              <a:t>hệ</a:t>
            </a:r>
            <a:r>
              <a:rPr lang="en-US">
                <a:ln>
                  <a:solidFill>
                    <a:schemeClr val="tx1"/>
                  </a:solidFill>
                </a:ln>
              </a:rPr>
              <a:t> thống – nhà tuyển dụng  </a:t>
            </a:r>
            <a:br>
              <a:rPr lang="en-US">
                <a:ln>
                  <a:solidFill>
                    <a:schemeClr val="tx1"/>
                  </a:solidFill>
                </a:ln>
              </a:rPr>
            </a:br>
            <a:endParaRPr lang="en-US">
              <a:ln>
                <a:solidFill>
                  <a:schemeClr val="tx1"/>
                </a:solidFill>
              </a:ln>
            </a:endParaRPr>
          </a:p>
        </p:txBody>
      </p:sp>
      <p:pic>
        <p:nvPicPr>
          <p:cNvPr id="17" name="Picture 16" descr="A cartoon of a person&#10;&#10;Description automatically generated">
            <a:extLst>
              <a:ext uri="{FF2B5EF4-FFF2-40B4-BE49-F238E27FC236}">
                <a16:creationId xmlns:a16="http://schemas.microsoft.com/office/drawing/2014/main" id="{6CE0BD79-AD41-3F0E-98C7-B9D68761E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327" y="4729813"/>
            <a:ext cx="707887" cy="707887"/>
          </a:xfrm>
          <a:prstGeom prst="rect">
            <a:avLst/>
          </a:prstGeom>
          <a:ln w="57150">
            <a:solidFill>
              <a:srgbClr val="FF0000"/>
            </a:solidFill>
          </a:ln>
        </p:spPr>
      </p:pic>
      <p:pic>
        <p:nvPicPr>
          <p:cNvPr id="21" name="Picture 20" descr="A person with different colored icons&#10;&#10;Description automatically generated">
            <a:extLst>
              <a:ext uri="{FF2B5EF4-FFF2-40B4-BE49-F238E27FC236}">
                <a16:creationId xmlns:a16="http://schemas.microsoft.com/office/drawing/2014/main" id="{665AB1A7-C23A-8FD1-5457-422B3A3B6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475" y="4025095"/>
            <a:ext cx="754449" cy="734141"/>
          </a:xfrm>
          <a:prstGeom prst="rect">
            <a:avLst/>
          </a:prstGeom>
        </p:spPr>
      </p:pic>
      <p:sp>
        <p:nvSpPr>
          <p:cNvPr id="24" name="TextBox 23">
            <a:extLst>
              <a:ext uri="{FF2B5EF4-FFF2-40B4-BE49-F238E27FC236}">
                <a16:creationId xmlns:a16="http://schemas.microsoft.com/office/drawing/2014/main" id="{7A4AFEF9-6B28-FBBA-DAFB-F14B701AA668}"/>
              </a:ext>
            </a:extLst>
          </p:cNvPr>
          <p:cNvSpPr txBox="1"/>
          <p:nvPr/>
        </p:nvSpPr>
        <p:spPr>
          <a:xfrm>
            <a:off x="-102183" y="1673075"/>
            <a:ext cx="3473570" cy="477054"/>
          </a:xfrm>
          <a:prstGeom prst="rect">
            <a:avLst/>
          </a:prstGeom>
          <a:noFill/>
        </p:spPr>
        <p:txBody>
          <a:bodyPr wrap="square" rtlCol="0">
            <a:spAutoFit/>
          </a:bodyPr>
          <a:lstStyle/>
          <a:p>
            <a:pPr algn="ctr"/>
            <a:r>
              <a:rPr lang="en-US" sz="2500" err="1"/>
              <a:t>Thị</a:t>
            </a:r>
            <a:r>
              <a:rPr lang="en-US" sz="2500"/>
              <a:t> </a:t>
            </a:r>
            <a:r>
              <a:rPr lang="en-US" sz="2500" err="1"/>
              <a:t>trường</a:t>
            </a:r>
            <a:r>
              <a:rPr lang="en-US" sz="2500"/>
              <a:t> </a:t>
            </a:r>
            <a:r>
              <a:rPr lang="en-US" sz="2500" err="1"/>
              <a:t>tuyển</a:t>
            </a:r>
            <a:r>
              <a:rPr lang="en-US" sz="2500"/>
              <a:t> </a:t>
            </a:r>
            <a:r>
              <a:rPr lang="en-US" sz="2500" err="1"/>
              <a:t>dụng</a:t>
            </a:r>
            <a:endParaRPr lang="en-US" sz="2500"/>
          </a:p>
        </p:txBody>
      </p:sp>
      <p:cxnSp>
        <p:nvCxnSpPr>
          <p:cNvPr id="26" name="Connector: Curved 25">
            <a:extLst>
              <a:ext uri="{FF2B5EF4-FFF2-40B4-BE49-F238E27FC236}">
                <a16:creationId xmlns:a16="http://schemas.microsoft.com/office/drawing/2014/main" id="{7CD085F7-9AF6-0EF7-9213-BF444DAFF067}"/>
              </a:ext>
            </a:extLst>
          </p:cNvPr>
          <p:cNvCxnSpPr>
            <a:cxnSpLocks/>
          </p:cNvCxnSpPr>
          <p:nvPr/>
        </p:nvCxnSpPr>
        <p:spPr>
          <a:xfrm rot="5400000" flipH="1" flipV="1">
            <a:off x="648662" y="2970375"/>
            <a:ext cx="791127" cy="1168053"/>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2D9229F7-25EF-CB3B-D4F0-D780C80A2538}"/>
              </a:ext>
            </a:extLst>
          </p:cNvPr>
          <p:cNvCxnSpPr>
            <a:cxnSpLocks/>
            <a:stCxn id="17" idx="0"/>
          </p:cNvCxnSpPr>
          <p:nvPr/>
        </p:nvCxnSpPr>
        <p:spPr>
          <a:xfrm rot="5400000" flipH="1" flipV="1">
            <a:off x="831123" y="3926335"/>
            <a:ext cx="1564626" cy="42330"/>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E2792C87-C408-A28B-3E22-74D61AF8AB27}"/>
              </a:ext>
            </a:extLst>
          </p:cNvPr>
          <p:cNvCxnSpPr>
            <a:cxnSpLocks/>
            <a:stCxn id="21" idx="0"/>
          </p:cNvCxnSpPr>
          <p:nvPr/>
        </p:nvCxnSpPr>
        <p:spPr>
          <a:xfrm rot="16200000" flipV="1">
            <a:off x="1840847" y="2946242"/>
            <a:ext cx="866258" cy="1291448"/>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2B18E6-79B3-E1C5-8301-653BB59BC1F7}"/>
              </a:ext>
            </a:extLst>
          </p:cNvPr>
          <p:cNvSpPr txBox="1"/>
          <p:nvPr/>
        </p:nvSpPr>
        <p:spPr>
          <a:xfrm>
            <a:off x="-463498" y="4684105"/>
            <a:ext cx="1847391" cy="400110"/>
          </a:xfrm>
          <a:prstGeom prst="rect">
            <a:avLst/>
          </a:prstGeom>
          <a:noFill/>
        </p:spPr>
        <p:txBody>
          <a:bodyPr wrap="square" rtlCol="0">
            <a:spAutoFit/>
          </a:bodyPr>
          <a:lstStyle/>
          <a:p>
            <a:pPr algn="ctr"/>
            <a:r>
              <a:rPr lang="en-US" sz="2000" err="1"/>
              <a:t>Ứng</a:t>
            </a:r>
            <a:r>
              <a:rPr lang="en-US" sz="2000"/>
              <a:t> </a:t>
            </a:r>
            <a:r>
              <a:rPr lang="en-US" sz="2000" err="1"/>
              <a:t>viên</a:t>
            </a:r>
            <a:r>
              <a:rPr lang="en-US" sz="2000"/>
              <a:t> </a:t>
            </a:r>
          </a:p>
        </p:txBody>
      </p:sp>
      <p:sp>
        <p:nvSpPr>
          <p:cNvPr id="34" name="TextBox 33">
            <a:extLst>
              <a:ext uri="{FF2B5EF4-FFF2-40B4-BE49-F238E27FC236}">
                <a16:creationId xmlns:a16="http://schemas.microsoft.com/office/drawing/2014/main" id="{2E03F374-9BDC-6DE7-BED8-4FD3657DF3D6}"/>
              </a:ext>
            </a:extLst>
          </p:cNvPr>
          <p:cNvSpPr txBox="1"/>
          <p:nvPr/>
        </p:nvSpPr>
        <p:spPr>
          <a:xfrm>
            <a:off x="813280" y="5492076"/>
            <a:ext cx="1557979" cy="707886"/>
          </a:xfrm>
          <a:prstGeom prst="rect">
            <a:avLst/>
          </a:prstGeom>
          <a:noFill/>
        </p:spPr>
        <p:txBody>
          <a:bodyPr wrap="square" rtlCol="0">
            <a:spAutoFit/>
          </a:bodyPr>
          <a:lstStyle/>
          <a:p>
            <a:pPr algn="ctr"/>
            <a:r>
              <a:rPr lang="en-US" sz="2000" dirty="0" err="1"/>
              <a:t>Bộ</a:t>
            </a:r>
            <a:r>
              <a:rPr lang="en-US" sz="2000" dirty="0"/>
              <a:t> </a:t>
            </a:r>
            <a:r>
              <a:rPr lang="en-US" sz="2000" dirty="0" err="1"/>
              <a:t>phân</a:t>
            </a:r>
            <a:r>
              <a:rPr lang="en-US" sz="2000" dirty="0"/>
              <a:t> </a:t>
            </a:r>
            <a:r>
              <a:rPr lang="en-US" sz="2000" dirty="0" err="1"/>
              <a:t>nhân</a:t>
            </a:r>
            <a:r>
              <a:rPr lang="en-US" sz="2000" dirty="0"/>
              <a:t> </a:t>
            </a:r>
            <a:r>
              <a:rPr lang="en-US" sz="2000" dirty="0" err="1"/>
              <a:t>sự</a:t>
            </a:r>
            <a:endParaRPr lang="en-US" sz="2000" dirty="0"/>
          </a:p>
        </p:txBody>
      </p:sp>
      <p:sp>
        <p:nvSpPr>
          <p:cNvPr id="35" name="TextBox 34">
            <a:extLst>
              <a:ext uri="{FF2B5EF4-FFF2-40B4-BE49-F238E27FC236}">
                <a16:creationId xmlns:a16="http://schemas.microsoft.com/office/drawing/2014/main" id="{C0F973FE-5772-BA95-AF9C-84E280B822B6}"/>
              </a:ext>
            </a:extLst>
          </p:cNvPr>
          <p:cNvSpPr txBox="1"/>
          <p:nvPr/>
        </p:nvSpPr>
        <p:spPr>
          <a:xfrm>
            <a:off x="2225787" y="4801776"/>
            <a:ext cx="1387824" cy="707886"/>
          </a:xfrm>
          <a:prstGeom prst="rect">
            <a:avLst/>
          </a:prstGeom>
          <a:noFill/>
        </p:spPr>
        <p:txBody>
          <a:bodyPr wrap="square" rtlCol="0">
            <a:spAutoFit/>
          </a:bodyPr>
          <a:lstStyle/>
          <a:p>
            <a:pPr algn="ctr"/>
            <a:r>
              <a:rPr lang="en-US" sz="2000" err="1"/>
              <a:t>Phân</a:t>
            </a:r>
            <a:r>
              <a:rPr lang="en-US" sz="2000"/>
              <a:t> </a:t>
            </a:r>
            <a:r>
              <a:rPr lang="en-US" sz="2000" err="1"/>
              <a:t>tích</a:t>
            </a:r>
            <a:r>
              <a:rPr lang="en-US" sz="2000"/>
              <a:t> </a:t>
            </a:r>
            <a:r>
              <a:rPr lang="en-US" sz="2000" err="1"/>
              <a:t>thị</a:t>
            </a:r>
            <a:r>
              <a:rPr lang="en-US" sz="2000"/>
              <a:t> </a:t>
            </a:r>
            <a:r>
              <a:rPr lang="en-US" sz="2000" err="1"/>
              <a:t>trường</a:t>
            </a:r>
            <a:endParaRPr lang="en-US" sz="2000"/>
          </a:p>
        </p:txBody>
      </p:sp>
      <p:sp>
        <p:nvSpPr>
          <p:cNvPr id="30" name="TextBox 29">
            <a:extLst>
              <a:ext uri="{FF2B5EF4-FFF2-40B4-BE49-F238E27FC236}">
                <a16:creationId xmlns:a16="http://schemas.microsoft.com/office/drawing/2014/main" id="{DBB751A8-FFDC-F06F-FEFB-2D0AA058D88E}"/>
              </a:ext>
            </a:extLst>
          </p:cNvPr>
          <p:cNvSpPr txBox="1"/>
          <p:nvPr/>
        </p:nvSpPr>
        <p:spPr>
          <a:xfrm>
            <a:off x="4072651" y="1911602"/>
            <a:ext cx="4963800" cy="34951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500"/>
              <a:t>Vai trò nhà tuyển dụng:</a:t>
            </a:r>
          </a:p>
          <a:p>
            <a:pPr marL="800100" lvl="1" indent="-342900">
              <a:lnSpc>
                <a:spcPct val="150000"/>
              </a:lnSpc>
              <a:buFont typeface="Courier New" panose="02070309020205020404" pitchFamily="49" charset="0"/>
              <a:buChar char="o"/>
            </a:pPr>
            <a:r>
              <a:rPr lang="en-US" sz="2500"/>
              <a:t>Mức lương trung bình theo ngành nghề, cấp bậc, kinh nghiệm… </a:t>
            </a:r>
          </a:p>
          <a:p>
            <a:pPr marL="742950" lvl="1" indent="-285750">
              <a:lnSpc>
                <a:spcPct val="150000"/>
              </a:lnSpc>
              <a:buFont typeface="Courier New" panose="02070309020205020404" pitchFamily="49" charset="0"/>
              <a:buChar char="o"/>
            </a:pPr>
            <a:r>
              <a:rPr lang="en-US" sz="2500"/>
              <a:t>Các yêu cầu thị trường.</a:t>
            </a:r>
          </a:p>
          <a:p>
            <a:pPr marL="742950" lvl="1" indent="-285750">
              <a:lnSpc>
                <a:spcPct val="150000"/>
              </a:lnSpc>
              <a:buFont typeface="Courier New" panose="02070309020205020404" pitchFamily="49" charset="0"/>
              <a:buChar char="o"/>
            </a:pPr>
            <a:r>
              <a:rPr lang="en-US" sz="2500"/>
              <a:t>Số lượng tuyển dụng.</a:t>
            </a:r>
          </a:p>
        </p:txBody>
      </p:sp>
      <p:pic>
        <p:nvPicPr>
          <p:cNvPr id="3" name="Picture 4" descr="Icon Applicant Stock Illustrations – 3,319 Icon Applicant Stock  Illustrations, Vectors &amp; Clipart - Dreamstime">
            <a:extLst>
              <a:ext uri="{FF2B5EF4-FFF2-40B4-BE49-F238E27FC236}">
                <a16:creationId xmlns:a16="http://schemas.microsoft.com/office/drawing/2014/main" id="{FC8EDB77-3EDA-32C1-A447-EC0D55C87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077" y="2193604"/>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ownload Candidate Vector Icon | Inventicons">
            <a:extLst>
              <a:ext uri="{FF2B5EF4-FFF2-40B4-BE49-F238E27FC236}">
                <a16:creationId xmlns:a16="http://schemas.microsoft.com/office/drawing/2014/main" id="{A0F8C20B-A947-4613-18B8-A395C126E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111" y="4108809"/>
            <a:ext cx="566711" cy="566711"/>
          </a:xfrm>
          <a:prstGeom prst="rect">
            <a:avLst/>
          </a:prstGeom>
          <a:noFill/>
          <a:ln w="57150">
            <a:noFill/>
          </a:ln>
        </p:spPr>
      </p:pic>
    </p:spTree>
    <p:extLst>
      <p:ext uri="{BB962C8B-B14F-4D97-AF65-F5344CB8AC3E}">
        <p14:creationId xmlns:p14="http://schemas.microsoft.com/office/powerpoint/2010/main" val="233698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D0DB-4D13-EEB4-8D08-B01653A072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88DCFB-7A56-FA19-DB04-FF7389294D9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81E67CF7-E6F0-4EC7-6D6E-D20DB0F173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8787C795-7178-EF49-F528-AECBBAA5FDB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n>
                  <a:solidFill>
                    <a:schemeClr val="tx1"/>
                  </a:solidFill>
                </a:ln>
              </a:rPr>
              <a:t>Nhu </a:t>
            </a:r>
            <a:r>
              <a:rPr lang="en-US" dirty="0" err="1">
                <a:ln>
                  <a:solidFill>
                    <a:schemeClr val="tx1"/>
                  </a:solidFill>
                </a:ln>
              </a:rPr>
              <a:t>cầu</a:t>
            </a:r>
            <a:r>
              <a:rPr lang="en-US" dirty="0">
                <a:ln>
                  <a:solidFill>
                    <a:schemeClr val="tx1"/>
                  </a:solidFill>
                </a:ln>
              </a:rPr>
              <a:t> </a:t>
            </a:r>
            <a:r>
              <a:rPr lang="en-US" dirty="0" err="1">
                <a:ln>
                  <a:solidFill>
                    <a:schemeClr val="tx1"/>
                  </a:solidFill>
                </a:ln>
              </a:rPr>
              <a:t>xây</a:t>
            </a:r>
            <a:r>
              <a:rPr lang="en-US" dirty="0">
                <a:ln>
                  <a:solidFill>
                    <a:schemeClr val="tx1"/>
                  </a:solidFill>
                </a:ln>
              </a:rPr>
              <a:t> </a:t>
            </a:r>
            <a:r>
              <a:rPr lang="en-US" dirty="0" err="1">
                <a:ln>
                  <a:solidFill>
                    <a:schemeClr val="tx1"/>
                  </a:solidFill>
                </a:ln>
              </a:rPr>
              <a:t>dựng</a:t>
            </a:r>
            <a:r>
              <a:rPr lang="en-US" dirty="0">
                <a:ln>
                  <a:solidFill>
                    <a:schemeClr val="tx1"/>
                  </a:solidFill>
                </a:ln>
              </a:rPr>
              <a:t> </a:t>
            </a:r>
            <a:r>
              <a:rPr lang="en-US" dirty="0" err="1">
                <a:ln>
                  <a:solidFill>
                    <a:schemeClr val="tx1"/>
                  </a:solidFill>
                </a:ln>
              </a:rPr>
              <a:t>hệ</a:t>
            </a:r>
            <a:r>
              <a:rPr lang="en-US" dirty="0">
                <a:ln>
                  <a:solidFill>
                    <a:schemeClr val="tx1"/>
                  </a:solidFill>
                </a:ln>
              </a:rPr>
              <a:t> </a:t>
            </a:r>
            <a:r>
              <a:rPr lang="en-US" dirty="0" err="1">
                <a:ln>
                  <a:solidFill>
                    <a:schemeClr val="tx1"/>
                  </a:solidFill>
                </a:ln>
              </a:rPr>
              <a:t>thống</a:t>
            </a:r>
            <a:r>
              <a:rPr lang="en-US" dirty="0">
                <a:ln>
                  <a:solidFill>
                    <a:schemeClr val="tx1"/>
                  </a:solidFill>
                </a:ln>
              </a:rPr>
              <a:t> – </a:t>
            </a:r>
            <a:r>
              <a:rPr lang="en-US" dirty="0" err="1">
                <a:ln>
                  <a:solidFill>
                    <a:schemeClr val="tx1"/>
                  </a:solidFill>
                </a:ln>
              </a:rPr>
              <a:t>đội</a:t>
            </a:r>
            <a:r>
              <a:rPr lang="en-US" dirty="0">
                <a:ln>
                  <a:solidFill>
                    <a:schemeClr val="tx1"/>
                  </a:solidFill>
                </a:ln>
              </a:rPr>
              <a:t> </a:t>
            </a:r>
            <a:r>
              <a:rPr lang="en-US" dirty="0" err="1">
                <a:ln>
                  <a:solidFill>
                    <a:schemeClr val="tx1"/>
                  </a:solidFill>
                </a:ln>
              </a:rPr>
              <a:t>phân</a:t>
            </a:r>
            <a:r>
              <a:rPr lang="en-US" dirty="0">
                <a:ln>
                  <a:solidFill>
                    <a:schemeClr val="tx1"/>
                  </a:solidFill>
                </a:ln>
              </a:rPr>
              <a:t> </a:t>
            </a:r>
            <a:r>
              <a:rPr lang="en-US" dirty="0" err="1">
                <a:ln>
                  <a:solidFill>
                    <a:schemeClr val="tx1"/>
                  </a:solidFill>
                </a:ln>
              </a:rPr>
              <a:t>tích</a:t>
            </a:r>
            <a:r>
              <a:rPr lang="en-US" dirty="0">
                <a:ln>
                  <a:solidFill>
                    <a:schemeClr val="tx1"/>
                  </a:solidFill>
                </a:ln>
              </a:rPr>
              <a:t>  </a:t>
            </a:r>
            <a:br>
              <a:rPr lang="en-US" dirty="0">
                <a:ln>
                  <a:solidFill>
                    <a:schemeClr val="tx1"/>
                  </a:solidFill>
                </a:ln>
              </a:rPr>
            </a:br>
            <a:endParaRPr lang="en-US" dirty="0">
              <a:ln>
                <a:solidFill>
                  <a:schemeClr val="tx1"/>
                </a:solidFill>
              </a:ln>
            </a:endParaRPr>
          </a:p>
        </p:txBody>
      </p:sp>
      <p:pic>
        <p:nvPicPr>
          <p:cNvPr id="17" name="Picture 16" descr="A cartoon of a person&#10;&#10;Description automatically generated">
            <a:extLst>
              <a:ext uri="{FF2B5EF4-FFF2-40B4-BE49-F238E27FC236}">
                <a16:creationId xmlns:a16="http://schemas.microsoft.com/office/drawing/2014/main" id="{86B1B8AC-9619-C704-1199-F68F54E5E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327" y="4729813"/>
            <a:ext cx="779849" cy="779849"/>
          </a:xfrm>
          <a:prstGeom prst="rect">
            <a:avLst/>
          </a:prstGeom>
          <a:ln w="28575">
            <a:solidFill>
              <a:schemeClr val="bg1"/>
            </a:solidFill>
          </a:ln>
        </p:spPr>
      </p:pic>
      <p:pic>
        <p:nvPicPr>
          <p:cNvPr id="21" name="Picture 20" descr="A person with different colored icons&#10;&#10;Description automatically generated">
            <a:extLst>
              <a:ext uri="{FF2B5EF4-FFF2-40B4-BE49-F238E27FC236}">
                <a16:creationId xmlns:a16="http://schemas.microsoft.com/office/drawing/2014/main" id="{47B1ABA4-C909-0FE4-CB99-66CBBAA48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49" y="4035255"/>
            <a:ext cx="720297" cy="700908"/>
          </a:xfrm>
          <a:prstGeom prst="rect">
            <a:avLst/>
          </a:prstGeom>
          <a:ln w="57150">
            <a:solidFill>
              <a:srgbClr val="FF0000"/>
            </a:solidFill>
          </a:ln>
        </p:spPr>
      </p:pic>
      <p:sp>
        <p:nvSpPr>
          <p:cNvPr id="24" name="TextBox 23">
            <a:extLst>
              <a:ext uri="{FF2B5EF4-FFF2-40B4-BE49-F238E27FC236}">
                <a16:creationId xmlns:a16="http://schemas.microsoft.com/office/drawing/2014/main" id="{B1BE145A-AB61-D569-DBD4-1FEED1C1E8A6}"/>
              </a:ext>
            </a:extLst>
          </p:cNvPr>
          <p:cNvSpPr txBox="1"/>
          <p:nvPr/>
        </p:nvSpPr>
        <p:spPr>
          <a:xfrm>
            <a:off x="-102183" y="1673075"/>
            <a:ext cx="3473570" cy="477054"/>
          </a:xfrm>
          <a:prstGeom prst="rect">
            <a:avLst/>
          </a:prstGeom>
          <a:noFill/>
        </p:spPr>
        <p:txBody>
          <a:bodyPr wrap="square" rtlCol="0">
            <a:spAutoFit/>
          </a:bodyPr>
          <a:lstStyle/>
          <a:p>
            <a:pPr algn="ctr"/>
            <a:r>
              <a:rPr lang="en-US" sz="2500" err="1"/>
              <a:t>Thị</a:t>
            </a:r>
            <a:r>
              <a:rPr lang="en-US" sz="2500"/>
              <a:t> </a:t>
            </a:r>
            <a:r>
              <a:rPr lang="en-US" sz="2500" err="1"/>
              <a:t>trường</a:t>
            </a:r>
            <a:r>
              <a:rPr lang="en-US" sz="2500"/>
              <a:t> </a:t>
            </a:r>
            <a:r>
              <a:rPr lang="en-US" sz="2500" err="1"/>
              <a:t>tuyển</a:t>
            </a:r>
            <a:r>
              <a:rPr lang="en-US" sz="2500"/>
              <a:t> </a:t>
            </a:r>
            <a:r>
              <a:rPr lang="en-US" sz="2500" err="1"/>
              <a:t>dụng</a:t>
            </a:r>
            <a:endParaRPr lang="en-US" sz="2500"/>
          </a:p>
        </p:txBody>
      </p:sp>
      <p:cxnSp>
        <p:nvCxnSpPr>
          <p:cNvPr id="26" name="Connector: Curved 25">
            <a:extLst>
              <a:ext uri="{FF2B5EF4-FFF2-40B4-BE49-F238E27FC236}">
                <a16:creationId xmlns:a16="http://schemas.microsoft.com/office/drawing/2014/main" id="{9D358CC1-4965-5B14-82C2-C6A6437225B8}"/>
              </a:ext>
            </a:extLst>
          </p:cNvPr>
          <p:cNvCxnSpPr>
            <a:cxnSpLocks/>
          </p:cNvCxnSpPr>
          <p:nvPr/>
        </p:nvCxnSpPr>
        <p:spPr>
          <a:xfrm rot="5400000" flipH="1" flipV="1">
            <a:off x="648662" y="2970375"/>
            <a:ext cx="791127" cy="1168053"/>
          </a:xfrm>
          <a:prstGeom prst="curvedConnector3">
            <a:avLst>
              <a:gd name="adj1" fmla="val 5000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57B9E6E8-DCE6-287A-388A-0DCE044DB628}"/>
              </a:ext>
            </a:extLst>
          </p:cNvPr>
          <p:cNvCxnSpPr>
            <a:cxnSpLocks/>
            <a:stCxn id="17" idx="0"/>
          </p:cNvCxnSpPr>
          <p:nvPr/>
        </p:nvCxnSpPr>
        <p:spPr>
          <a:xfrm rot="5400000" flipH="1" flipV="1">
            <a:off x="842764" y="3944325"/>
            <a:ext cx="1570976" cy="12700"/>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0FE1B86-973A-02E8-1B78-0FF19F27579C}"/>
              </a:ext>
            </a:extLst>
          </p:cNvPr>
          <p:cNvSpPr txBox="1"/>
          <p:nvPr/>
        </p:nvSpPr>
        <p:spPr>
          <a:xfrm>
            <a:off x="-463498" y="4684105"/>
            <a:ext cx="1847391" cy="400110"/>
          </a:xfrm>
          <a:prstGeom prst="rect">
            <a:avLst/>
          </a:prstGeom>
          <a:noFill/>
        </p:spPr>
        <p:txBody>
          <a:bodyPr wrap="square" rtlCol="0">
            <a:spAutoFit/>
          </a:bodyPr>
          <a:lstStyle/>
          <a:p>
            <a:pPr algn="ctr"/>
            <a:r>
              <a:rPr lang="en-US" sz="2000" err="1"/>
              <a:t>Ứng</a:t>
            </a:r>
            <a:r>
              <a:rPr lang="en-US" sz="2000"/>
              <a:t> </a:t>
            </a:r>
            <a:r>
              <a:rPr lang="en-US" sz="2000" err="1"/>
              <a:t>viên</a:t>
            </a:r>
            <a:r>
              <a:rPr lang="en-US" sz="2000"/>
              <a:t> </a:t>
            </a:r>
          </a:p>
        </p:txBody>
      </p:sp>
      <p:sp>
        <p:nvSpPr>
          <p:cNvPr id="34" name="TextBox 33">
            <a:extLst>
              <a:ext uri="{FF2B5EF4-FFF2-40B4-BE49-F238E27FC236}">
                <a16:creationId xmlns:a16="http://schemas.microsoft.com/office/drawing/2014/main" id="{3DA6D661-0A75-3746-7299-A997141A8F72}"/>
              </a:ext>
            </a:extLst>
          </p:cNvPr>
          <p:cNvSpPr txBox="1"/>
          <p:nvPr/>
        </p:nvSpPr>
        <p:spPr>
          <a:xfrm>
            <a:off x="842912" y="5595747"/>
            <a:ext cx="1557979" cy="707886"/>
          </a:xfrm>
          <a:prstGeom prst="rect">
            <a:avLst/>
          </a:prstGeom>
          <a:noFill/>
        </p:spPr>
        <p:txBody>
          <a:bodyPr wrap="square" rtlCol="0">
            <a:spAutoFit/>
          </a:bodyPr>
          <a:lstStyle/>
          <a:p>
            <a:pPr algn="ctr"/>
            <a:r>
              <a:rPr lang="en-US" sz="2000" err="1"/>
              <a:t>Bộ</a:t>
            </a:r>
            <a:r>
              <a:rPr lang="en-US" sz="2000"/>
              <a:t> </a:t>
            </a:r>
            <a:r>
              <a:rPr lang="en-US" sz="2000" err="1"/>
              <a:t>phân</a:t>
            </a:r>
            <a:r>
              <a:rPr lang="en-US" sz="2000"/>
              <a:t> </a:t>
            </a:r>
            <a:r>
              <a:rPr lang="en-US" sz="2000" err="1"/>
              <a:t>nhân</a:t>
            </a:r>
            <a:r>
              <a:rPr lang="en-US" sz="2000"/>
              <a:t> </a:t>
            </a:r>
            <a:r>
              <a:rPr lang="en-US" sz="2000" err="1"/>
              <a:t>sự</a:t>
            </a:r>
            <a:endParaRPr lang="en-US" sz="2000"/>
          </a:p>
        </p:txBody>
      </p:sp>
      <p:sp>
        <p:nvSpPr>
          <p:cNvPr id="35" name="TextBox 34">
            <a:extLst>
              <a:ext uri="{FF2B5EF4-FFF2-40B4-BE49-F238E27FC236}">
                <a16:creationId xmlns:a16="http://schemas.microsoft.com/office/drawing/2014/main" id="{42250AA6-C40D-B54E-E420-604B6AD43EA5}"/>
              </a:ext>
            </a:extLst>
          </p:cNvPr>
          <p:cNvSpPr txBox="1"/>
          <p:nvPr/>
        </p:nvSpPr>
        <p:spPr>
          <a:xfrm>
            <a:off x="2225787" y="4801776"/>
            <a:ext cx="1387824" cy="707886"/>
          </a:xfrm>
          <a:prstGeom prst="rect">
            <a:avLst/>
          </a:prstGeom>
          <a:noFill/>
        </p:spPr>
        <p:txBody>
          <a:bodyPr wrap="square" rtlCol="0">
            <a:spAutoFit/>
          </a:bodyPr>
          <a:lstStyle/>
          <a:p>
            <a:pPr algn="ctr"/>
            <a:r>
              <a:rPr lang="en-US" sz="2000" err="1"/>
              <a:t>Phân</a:t>
            </a:r>
            <a:r>
              <a:rPr lang="en-US" sz="2000"/>
              <a:t> </a:t>
            </a:r>
            <a:r>
              <a:rPr lang="en-US" sz="2000" err="1"/>
              <a:t>tích</a:t>
            </a:r>
            <a:r>
              <a:rPr lang="en-US" sz="2000"/>
              <a:t> </a:t>
            </a:r>
            <a:r>
              <a:rPr lang="en-US" sz="2000" err="1"/>
              <a:t>thị</a:t>
            </a:r>
            <a:r>
              <a:rPr lang="en-US" sz="2000"/>
              <a:t> </a:t>
            </a:r>
            <a:r>
              <a:rPr lang="en-US" sz="2000" err="1"/>
              <a:t>trường</a:t>
            </a:r>
            <a:endParaRPr lang="en-US" sz="2000"/>
          </a:p>
        </p:txBody>
      </p:sp>
      <p:sp>
        <p:nvSpPr>
          <p:cNvPr id="30" name="TextBox 29">
            <a:extLst>
              <a:ext uri="{FF2B5EF4-FFF2-40B4-BE49-F238E27FC236}">
                <a16:creationId xmlns:a16="http://schemas.microsoft.com/office/drawing/2014/main" id="{17C4A20C-DE96-1144-1B1A-E8482D218E90}"/>
              </a:ext>
            </a:extLst>
          </p:cNvPr>
          <p:cNvSpPr txBox="1"/>
          <p:nvPr/>
        </p:nvSpPr>
        <p:spPr>
          <a:xfrm>
            <a:off x="4072651" y="1911602"/>
            <a:ext cx="4963800" cy="23410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500"/>
              <a:t>Vai trò phân tích thị trường:</a:t>
            </a:r>
          </a:p>
          <a:p>
            <a:pPr marL="800100" lvl="1" indent="-342900">
              <a:lnSpc>
                <a:spcPct val="150000"/>
              </a:lnSpc>
              <a:buFont typeface="Courier New" panose="02070309020205020404" pitchFamily="49" charset="0"/>
              <a:buChar char="o"/>
            </a:pPr>
            <a:r>
              <a:rPr lang="en-US" sz="2500"/>
              <a:t>Xu hướng ngành nghề.</a:t>
            </a:r>
          </a:p>
          <a:p>
            <a:pPr marL="742950" lvl="1" indent="-285750">
              <a:lnSpc>
                <a:spcPct val="150000"/>
              </a:lnSpc>
              <a:buFont typeface="Courier New" panose="02070309020205020404" pitchFamily="49" charset="0"/>
              <a:buChar char="o"/>
            </a:pPr>
            <a:r>
              <a:rPr lang="en-US" sz="2500"/>
              <a:t>Các yêu cầu thị trường.</a:t>
            </a:r>
          </a:p>
          <a:p>
            <a:pPr marL="742950" lvl="1" indent="-285750">
              <a:lnSpc>
                <a:spcPct val="150000"/>
              </a:lnSpc>
              <a:buFont typeface="Courier New" panose="02070309020205020404" pitchFamily="49" charset="0"/>
              <a:buChar char="o"/>
            </a:pPr>
            <a:r>
              <a:rPr lang="en-US" sz="2500"/>
              <a:t>Số lượng tuyển dụng.</a:t>
            </a:r>
          </a:p>
        </p:txBody>
      </p:sp>
      <p:pic>
        <p:nvPicPr>
          <p:cNvPr id="3" name="Picture 4" descr="Icon Applicant Stock Illustrations – 3,319 Icon Applicant Stock  Illustrations, Vectors &amp; Clipart - Dreamstime">
            <a:extLst>
              <a:ext uri="{FF2B5EF4-FFF2-40B4-BE49-F238E27FC236}">
                <a16:creationId xmlns:a16="http://schemas.microsoft.com/office/drawing/2014/main" id="{EE733110-9215-0D40-6466-BE253D7E2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077" y="2193604"/>
            <a:ext cx="781050" cy="781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31">
            <a:extLst>
              <a:ext uri="{FF2B5EF4-FFF2-40B4-BE49-F238E27FC236}">
                <a16:creationId xmlns:a16="http://schemas.microsoft.com/office/drawing/2014/main" id="{B4F523D9-BA72-0A8F-935B-69B555A9F8FD}"/>
              </a:ext>
            </a:extLst>
          </p:cNvPr>
          <p:cNvCxnSpPr>
            <a:cxnSpLocks/>
          </p:cNvCxnSpPr>
          <p:nvPr/>
        </p:nvCxnSpPr>
        <p:spPr>
          <a:xfrm rot="16200000" flipV="1">
            <a:off x="1840847" y="2946242"/>
            <a:ext cx="866258" cy="1291448"/>
          </a:xfrm>
          <a:prstGeom prst="curved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2" descr="Download Candidate Vector Icon | Inventicons">
            <a:extLst>
              <a:ext uri="{FF2B5EF4-FFF2-40B4-BE49-F238E27FC236}">
                <a16:creationId xmlns:a16="http://schemas.microsoft.com/office/drawing/2014/main" id="{BCDA33AD-0011-9EC1-103A-5E3D86C36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111" y="4108809"/>
            <a:ext cx="566711" cy="566711"/>
          </a:xfrm>
          <a:prstGeom prst="rect">
            <a:avLst/>
          </a:prstGeom>
          <a:noFill/>
          <a:ln w="57150">
            <a:noFill/>
          </a:ln>
        </p:spPr>
      </p:pic>
    </p:spTree>
    <p:extLst>
      <p:ext uri="{BB962C8B-B14F-4D97-AF65-F5344CB8AC3E}">
        <p14:creationId xmlns:p14="http://schemas.microsoft.com/office/powerpoint/2010/main" val="416920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D0DB-4D13-EEB4-8D08-B01653A072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88DCFB-7A56-FA19-DB04-FF7389294D9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81E67CF7-E6F0-4EC7-6D6E-D20DB0F173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8787C795-7178-EF49-F528-AECBBAA5FDB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n>
                  <a:solidFill>
                    <a:schemeClr val="tx1"/>
                  </a:solidFill>
                </a:ln>
              </a:rPr>
              <a:t>Nhu </a:t>
            </a:r>
            <a:r>
              <a:rPr lang="en-US" dirty="0" err="1">
                <a:ln>
                  <a:solidFill>
                    <a:schemeClr val="tx1"/>
                  </a:solidFill>
                </a:ln>
              </a:rPr>
              <a:t>cầu</a:t>
            </a:r>
            <a:r>
              <a:rPr lang="en-US" dirty="0">
                <a:ln>
                  <a:solidFill>
                    <a:schemeClr val="tx1"/>
                  </a:solidFill>
                </a:ln>
              </a:rPr>
              <a:t> </a:t>
            </a:r>
            <a:r>
              <a:rPr lang="en-US" dirty="0" err="1">
                <a:ln>
                  <a:solidFill>
                    <a:schemeClr val="tx1"/>
                  </a:solidFill>
                </a:ln>
              </a:rPr>
              <a:t>xây</a:t>
            </a:r>
            <a:r>
              <a:rPr lang="en-US" dirty="0">
                <a:ln>
                  <a:solidFill>
                    <a:schemeClr val="tx1"/>
                  </a:solidFill>
                </a:ln>
              </a:rPr>
              <a:t> </a:t>
            </a:r>
            <a:r>
              <a:rPr lang="en-US" dirty="0" err="1">
                <a:ln>
                  <a:solidFill>
                    <a:schemeClr val="tx1"/>
                  </a:solidFill>
                </a:ln>
              </a:rPr>
              <a:t>dựng</a:t>
            </a:r>
            <a:r>
              <a:rPr lang="en-US" dirty="0">
                <a:ln>
                  <a:solidFill>
                    <a:schemeClr val="tx1"/>
                  </a:solidFill>
                </a:ln>
              </a:rPr>
              <a:t> </a:t>
            </a:r>
            <a:r>
              <a:rPr lang="en-US" dirty="0" err="1">
                <a:ln>
                  <a:solidFill>
                    <a:schemeClr val="tx1"/>
                  </a:solidFill>
                </a:ln>
              </a:rPr>
              <a:t>hệ</a:t>
            </a:r>
            <a:r>
              <a:rPr lang="en-US" dirty="0">
                <a:ln>
                  <a:solidFill>
                    <a:schemeClr val="tx1"/>
                  </a:solidFill>
                </a:ln>
              </a:rPr>
              <a:t> </a:t>
            </a:r>
            <a:r>
              <a:rPr lang="en-US" dirty="0" err="1">
                <a:ln>
                  <a:solidFill>
                    <a:schemeClr val="tx1"/>
                  </a:solidFill>
                </a:ln>
              </a:rPr>
              <a:t>thống</a:t>
            </a:r>
            <a:r>
              <a:rPr lang="en-US" dirty="0">
                <a:ln>
                  <a:solidFill>
                    <a:schemeClr val="tx1"/>
                  </a:solidFill>
                </a:ln>
              </a:rPr>
              <a:t>  </a:t>
            </a:r>
            <a:br>
              <a:rPr lang="en-US" dirty="0">
                <a:ln>
                  <a:solidFill>
                    <a:schemeClr val="tx1"/>
                  </a:solidFill>
                </a:ln>
              </a:rPr>
            </a:br>
            <a:endParaRPr lang="en-US" dirty="0">
              <a:ln>
                <a:solidFill>
                  <a:schemeClr val="tx1"/>
                </a:solidFill>
              </a:ln>
            </a:endParaRPr>
          </a:p>
        </p:txBody>
      </p:sp>
      <p:sp>
        <p:nvSpPr>
          <p:cNvPr id="4" name="Hộp Văn bản 3">
            <a:extLst>
              <a:ext uri="{FF2B5EF4-FFF2-40B4-BE49-F238E27FC236}">
                <a16:creationId xmlns:a16="http://schemas.microsoft.com/office/drawing/2014/main" id="{A5A1EDB0-8D65-4DCC-B18E-9571518C5EBF}"/>
              </a:ext>
            </a:extLst>
          </p:cNvPr>
          <p:cNvSpPr txBox="1"/>
          <p:nvPr/>
        </p:nvSpPr>
        <p:spPr>
          <a:xfrm>
            <a:off x="247650" y="1314021"/>
            <a:ext cx="8305800" cy="2585323"/>
          </a:xfrm>
          <a:prstGeom prst="rect">
            <a:avLst/>
          </a:prstGeom>
          <a:noFill/>
        </p:spPr>
        <p:txBody>
          <a:bodyPr wrap="square" rtlCol="0">
            <a:spAutoFit/>
          </a:bodyPr>
          <a:lstStyle/>
          <a:p>
            <a:r>
              <a:rPr lang="en-US" sz="1800" b="0" i="0" dirty="0" err="1">
                <a:solidFill>
                  <a:srgbClr val="000000"/>
                </a:solidFill>
                <a:effectLst/>
                <a:latin typeface="VnNimbusRomanNo9L"/>
              </a:rPr>
              <a:t>Hiện</a:t>
            </a:r>
            <a:r>
              <a:rPr lang="en-US" sz="1800" b="0" i="0" dirty="0">
                <a:solidFill>
                  <a:srgbClr val="000000"/>
                </a:solidFill>
                <a:effectLst/>
                <a:latin typeface="VnNimbusRomanNo9L"/>
              </a:rPr>
              <a:t> nay </a:t>
            </a:r>
            <a:r>
              <a:rPr lang="en-US" sz="1800" b="0" i="0" dirty="0" err="1">
                <a:solidFill>
                  <a:srgbClr val="000000"/>
                </a:solidFill>
                <a:effectLst/>
                <a:latin typeface="VnNimbusRomanNo9L"/>
              </a:rPr>
              <a:t>có</a:t>
            </a:r>
            <a:r>
              <a:rPr lang="en-US" sz="1800" b="0" i="0" dirty="0">
                <a:solidFill>
                  <a:srgbClr val="000000"/>
                </a:solidFill>
                <a:effectLst/>
                <a:latin typeface="VnNimbusRomanNo9L"/>
              </a:rPr>
              <a:t> </a:t>
            </a:r>
            <a:r>
              <a:rPr lang="en-US" sz="1800" b="0" i="0" dirty="0" err="1">
                <a:solidFill>
                  <a:srgbClr val="000000"/>
                </a:solidFill>
                <a:effectLst/>
                <a:latin typeface="VnNimbusRomanNo9L"/>
              </a:rPr>
              <a:t>quá</a:t>
            </a:r>
            <a:r>
              <a:rPr lang="en-US" sz="1800" b="0" i="0" dirty="0">
                <a:solidFill>
                  <a:srgbClr val="000000"/>
                </a:solidFill>
                <a:effectLst/>
                <a:latin typeface="VnNimbusRomanNo9L"/>
              </a:rPr>
              <a:t> </a:t>
            </a:r>
            <a:r>
              <a:rPr lang="en-US" sz="1800" b="0" i="0" dirty="0" err="1">
                <a:solidFill>
                  <a:srgbClr val="000000"/>
                </a:solidFill>
                <a:effectLst/>
                <a:latin typeface="VnNimbusRomanNo9L"/>
              </a:rPr>
              <a:t>nhiều</a:t>
            </a:r>
            <a:r>
              <a:rPr lang="en-US" sz="1800" b="0" i="0" dirty="0">
                <a:solidFill>
                  <a:srgbClr val="000000"/>
                </a:solidFill>
                <a:effectLst/>
                <a:latin typeface="VnNimbusRomanNo9L"/>
              </a:rPr>
              <a:t> website </a:t>
            </a:r>
            <a:r>
              <a:rPr lang="en-US" sz="1800" b="0" i="0" dirty="0" err="1">
                <a:solidFill>
                  <a:srgbClr val="000000"/>
                </a:solidFill>
                <a:effectLst/>
                <a:latin typeface="VnNimbusRomanNo9L"/>
              </a:rPr>
              <a:t>tuyển</a:t>
            </a:r>
            <a:r>
              <a:rPr lang="en-US" sz="1800" b="0" i="0" dirty="0">
                <a:solidFill>
                  <a:srgbClr val="000000"/>
                </a:solidFill>
                <a:effectLst/>
                <a:latin typeface="VnNimbusRomanNo9L"/>
              </a:rPr>
              <a:t> </a:t>
            </a:r>
            <a:r>
              <a:rPr lang="en-US" sz="1800" b="0" i="0" dirty="0" err="1">
                <a:solidFill>
                  <a:srgbClr val="000000"/>
                </a:solidFill>
                <a:effectLst/>
                <a:latin typeface="VnNimbusRomanNo9L"/>
              </a:rPr>
              <a:t>dụng</a:t>
            </a:r>
            <a:r>
              <a:rPr lang="en-US" sz="1800" b="0" i="0" dirty="0">
                <a:solidFill>
                  <a:srgbClr val="000000"/>
                </a:solidFill>
                <a:effectLst/>
                <a:latin typeface="VnNimbusRomanNo9L"/>
              </a:rPr>
              <a:t> </a:t>
            </a:r>
            <a:r>
              <a:rPr lang="en-US" sz="1800" b="0" i="0" dirty="0" err="1">
                <a:solidFill>
                  <a:srgbClr val="000000"/>
                </a:solidFill>
                <a:effectLst/>
                <a:latin typeface="VnNimbusRomanNo9L"/>
              </a:rPr>
              <a:t>việc</a:t>
            </a:r>
            <a:r>
              <a:rPr lang="en-US" sz="1800" b="0" i="0" dirty="0">
                <a:solidFill>
                  <a:srgbClr val="000000"/>
                </a:solidFill>
                <a:effectLst/>
                <a:latin typeface="VnNimbusRomanNo9L"/>
              </a:rPr>
              <a:t> </a:t>
            </a:r>
            <a:r>
              <a:rPr lang="en-US" sz="1800" b="0" i="0" dirty="0" err="1">
                <a:solidFill>
                  <a:srgbClr val="000000"/>
                </a:solidFill>
                <a:effectLst/>
                <a:latin typeface="VnNimbusRomanNo9L"/>
              </a:rPr>
              <a:t>làm</a:t>
            </a:r>
            <a:r>
              <a:rPr lang="en-US" sz="1800" b="0" i="0" dirty="0">
                <a:solidFill>
                  <a:srgbClr val="000000"/>
                </a:solidFill>
                <a:effectLst/>
                <a:latin typeface="VnNimbusRomanNo9L"/>
              </a:rPr>
              <a:t>, </a:t>
            </a:r>
            <a:r>
              <a:rPr lang="en-US" sz="1800" b="0" i="0" dirty="0" err="1">
                <a:solidFill>
                  <a:srgbClr val="000000"/>
                </a:solidFill>
                <a:effectLst/>
                <a:latin typeface="VnNimbusRomanNo9L"/>
              </a:rPr>
              <a:t>dễ</a:t>
            </a:r>
            <a:r>
              <a:rPr lang="en-US" sz="1800" b="0" i="0" dirty="0">
                <a:solidFill>
                  <a:srgbClr val="000000"/>
                </a:solidFill>
                <a:effectLst/>
                <a:latin typeface="VnNimbusRomanNo9L"/>
              </a:rPr>
              <a:t> </a:t>
            </a:r>
            <a:r>
              <a:rPr lang="en-US" sz="1800" b="0" i="0" dirty="0" err="1">
                <a:solidFill>
                  <a:srgbClr val="000000"/>
                </a:solidFill>
                <a:effectLst/>
                <a:latin typeface="VnNimbusRomanNo9L"/>
              </a:rPr>
              <a:t>khiến</a:t>
            </a:r>
            <a:r>
              <a:rPr lang="en-US" sz="1800" b="0" i="0" dirty="0">
                <a:solidFill>
                  <a:srgbClr val="000000"/>
                </a:solidFill>
                <a:effectLst/>
                <a:latin typeface="VnNimbusRomanNo9L"/>
              </a:rPr>
              <a:t> </a:t>
            </a:r>
            <a:r>
              <a:rPr lang="en-US" sz="1800" b="0" i="0" dirty="0" err="1">
                <a:solidFill>
                  <a:srgbClr val="000000"/>
                </a:solidFill>
                <a:effectLst/>
                <a:latin typeface="VnNimbusRomanNo9L"/>
              </a:rPr>
              <a:t>cho</a:t>
            </a:r>
            <a:r>
              <a:rPr lang="en-US" sz="1800" b="0" i="0" dirty="0">
                <a:solidFill>
                  <a:srgbClr val="000000"/>
                </a:solidFill>
                <a:effectLst/>
                <a:latin typeface="VnNimbusRomanNo9L"/>
              </a:rPr>
              <a:t> </a:t>
            </a:r>
            <a:r>
              <a:rPr lang="en-US" sz="1800" b="0" i="0" dirty="0" err="1">
                <a:solidFill>
                  <a:srgbClr val="000000"/>
                </a:solidFill>
                <a:effectLst/>
                <a:latin typeface="VnNimbusRomanNo9L"/>
              </a:rPr>
              <a:t>người</a:t>
            </a:r>
            <a:r>
              <a:rPr lang="en-US" sz="1800" b="0" i="0" dirty="0">
                <a:solidFill>
                  <a:srgbClr val="000000"/>
                </a:solidFill>
                <a:effectLst/>
                <a:latin typeface="VnNimbusRomanNo9L"/>
              </a:rPr>
              <a:t> </a:t>
            </a:r>
            <a:r>
              <a:rPr lang="en-US" sz="1800" b="0" i="0" dirty="0" err="1">
                <a:solidFill>
                  <a:srgbClr val="000000"/>
                </a:solidFill>
                <a:effectLst/>
                <a:latin typeface="VnNimbusRomanNo9L"/>
              </a:rPr>
              <a:t>dùng</a:t>
            </a:r>
            <a:r>
              <a:rPr lang="en-US" sz="1800" b="0" i="0" dirty="0">
                <a:solidFill>
                  <a:srgbClr val="000000"/>
                </a:solidFill>
                <a:effectLst/>
                <a:latin typeface="VnNimbusRomanNo9L"/>
              </a:rPr>
              <a:t> :</a:t>
            </a:r>
          </a:p>
          <a:p>
            <a:pPr marL="742950" lvl="1" indent="-285750">
              <a:buFont typeface="Arial" panose="020B0604020202020204" pitchFamily="34" charset="0"/>
              <a:buChar char="•"/>
            </a:pPr>
            <a:r>
              <a:rPr lang="en-US" dirty="0" err="1">
                <a:solidFill>
                  <a:srgbClr val="000000"/>
                </a:solidFill>
                <a:latin typeface="VnNimbusRomanNo9L"/>
              </a:rPr>
              <a:t>Mất</a:t>
            </a:r>
            <a:r>
              <a:rPr lang="en-US" dirty="0">
                <a:solidFill>
                  <a:srgbClr val="000000"/>
                </a:solidFill>
                <a:latin typeface="VnNimbusRomanNo9L"/>
              </a:rPr>
              <a:t> </a:t>
            </a:r>
            <a:r>
              <a:rPr lang="en-US" dirty="0" err="1">
                <a:solidFill>
                  <a:srgbClr val="000000"/>
                </a:solidFill>
                <a:latin typeface="VnNimbusRomanNo9L"/>
              </a:rPr>
              <a:t>nhiều</a:t>
            </a:r>
            <a:r>
              <a:rPr lang="en-US" dirty="0">
                <a:solidFill>
                  <a:srgbClr val="000000"/>
                </a:solidFill>
                <a:latin typeface="VnNimbusRomanNo9L"/>
              </a:rPr>
              <a:t> </a:t>
            </a:r>
            <a:r>
              <a:rPr lang="en-US" dirty="0" err="1">
                <a:solidFill>
                  <a:srgbClr val="000000"/>
                </a:solidFill>
                <a:latin typeface="VnNimbusRomanNo9L"/>
              </a:rPr>
              <a:t>thời</a:t>
            </a:r>
            <a:r>
              <a:rPr lang="en-US" dirty="0">
                <a:solidFill>
                  <a:srgbClr val="000000"/>
                </a:solidFill>
                <a:latin typeface="VnNimbusRomanNo9L"/>
              </a:rPr>
              <a:t> </a:t>
            </a:r>
            <a:r>
              <a:rPr lang="en-US" dirty="0" err="1">
                <a:solidFill>
                  <a:srgbClr val="000000"/>
                </a:solidFill>
                <a:latin typeface="VnNimbusRomanNo9L"/>
              </a:rPr>
              <a:t>gian</a:t>
            </a:r>
            <a:r>
              <a:rPr lang="en-US" dirty="0">
                <a:solidFill>
                  <a:srgbClr val="000000"/>
                </a:solidFill>
                <a:latin typeface="VnNimbusRomanNo9L"/>
              </a:rPr>
              <a:t> </a:t>
            </a:r>
            <a:r>
              <a:rPr lang="en-US" dirty="0" err="1">
                <a:solidFill>
                  <a:srgbClr val="000000"/>
                </a:solidFill>
                <a:latin typeface="VnNimbusRomanNo9L"/>
              </a:rPr>
              <a:t>công</a:t>
            </a:r>
            <a:r>
              <a:rPr lang="en-US" dirty="0">
                <a:solidFill>
                  <a:srgbClr val="000000"/>
                </a:solidFill>
                <a:latin typeface="VnNimbusRomanNo9L"/>
              </a:rPr>
              <a:t> </a:t>
            </a:r>
            <a:r>
              <a:rPr lang="en-US" dirty="0" err="1">
                <a:solidFill>
                  <a:srgbClr val="000000"/>
                </a:solidFill>
                <a:latin typeface="VnNimbusRomanNo9L"/>
              </a:rPr>
              <a:t>sức</a:t>
            </a:r>
            <a:endParaRPr lang="en-US" dirty="0">
              <a:solidFill>
                <a:srgbClr val="000000"/>
              </a:solidFill>
              <a:latin typeface="VnNimbusRomanNo9L"/>
            </a:endParaRPr>
          </a:p>
          <a:p>
            <a:pPr marL="742950" lvl="1" indent="-285750">
              <a:buFont typeface="Arial" panose="020B0604020202020204" pitchFamily="34" charset="0"/>
              <a:buChar char="•"/>
            </a:pPr>
            <a:r>
              <a:rPr lang="en-US" dirty="0" err="1">
                <a:solidFill>
                  <a:srgbClr val="000000"/>
                </a:solidFill>
                <a:latin typeface="VnNimbusRomanNo9L"/>
              </a:rPr>
              <a:t>Bị</a:t>
            </a:r>
            <a:r>
              <a:rPr lang="en-US" dirty="0">
                <a:solidFill>
                  <a:srgbClr val="000000"/>
                </a:solidFill>
                <a:latin typeface="VnNimbusRomanNo9L"/>
              </a:rPr>
              <a:t> </a:t>
            </a:r>
            <a:r>
              <a:rPr lang="en-US" dirty="0" err="1">
                <a:solidFill>
                  <a:srgbClr val="000000"/>
                </a:solidFill>
                <a:latin typeface="VnNimbusRomanNo9L"/>
              </a:rPr>
              <a:t>phân</a:t>
            </a:r>
            <a:r>
              <a:rPr lang="en-US" dirty="0">
                <a:solidFill>
                  <a:srgbClr val="000000"/>
                </a:solidFill>
                <a:latin typeface="VnNimbusRomanNo9L"/>
              </a:rPr>
              <a:t> </a:t>
            </a:r>
            <a:r>
              <a:rPr lang="en-US" dirty="0" err="1">
                <a:solidFill>
                  <a:srgbClr val="000000"/>
                </a:solidFill>
                <a:latin typeface="VnNimbusRomanNo9L"/>
              </a:rPr>
              <a:t>tán</a:t>
            </a:r>
            <a:r>
              <a:rPr lang="en-US" dirty="0">
                <a:solidFill>
                  <a:srgbClr val="000000"/>
                </a:solidFill>
                <a:latin typeface="VnNimbusRomanNo9L"/>
              </a:rPr>
              <a:t> </a:t>
            </a:r>
            <a:r>
              <a:rPr lang="en-US" dirty="0" err="1">
                <a:solidFill>
                  <a:srgbClr val="000000"/>
                </a:solidFill>
                <a:latin typeface="VnNimbusRomanNo9L"/>
              </a:rPr>
              <a:t>sự</a:t>
            </a:r>
            <a:r>
              <a:rPr lang="en-US" dirty="0">
                <a:solidFill>
                  <a:srgbClr val="000000"/>
                </a:solidFill>
                <a:latin typeface="VnNimbusRomanNo9L"/>
              </a:rPr>
              <a:t> </a:t>
            </a:r>
            <a:r>
              <a:rPr lang="en-US" dirty="0" err="1">
                <a:solidFill>
                  <a:srgbClr val="000000"/>
                </a:solidFill>
                <a:latin typeface="VnNimbusRomanNo9L"/>
              </a:rPr>
              <a:t>tập</a:t>
            </a:r>
            <a:r>
              <a:rPr lang="en-US" dirty="0">
                <a:solidFill>
                  <a:srgbClr val="000000"/>
                </a:solidFill>
                <a:latin typeface="VnNimbusRomanNo9L"/>
              </a:rPr>
              <a:t> </a:t>
            </a:r>
            <a:r>
              <a:rPr lang="en-US" dirty="0" err="1">
                <a:solidFill>
                  <a:srgbClr val="000000"/>
                </a:solidFill>
                <a:latin typeface="VnNimbusRomanNo9L"/>
              </a:rPr>
              <a:t>trung</a:t>
            </a:r>
            <a:endParaRPr lang="en-US" dirty="0">
              <a:solidFill>
                <a:srgbClr val="000000"/>
              </a:solidFill>
              <a:latin typeface="VnNimbusRomanNo9L"/>
            </a:endParaRPr>
          </a:p>
          <a:p>
            <a:pPr marL="742950" lvl="1" indent="-285750">
              <a:buFont typeface="Arial" panose="020B0604020202020204" pitchFamily="34" charset="0"/>
              <a:buChar char="•"/>
            </a:pPr>
            <a:r>
              <a:rPr lang="en-US" sz="1800" b="0" i="0" dirty="0" err="1">
                <a:solidFill>
                  <a:srgbClr val="000000"/>
                </a:solidFill>
                <a:effectLst/>
                <a:latin typeface="VnNimbusRomanNo9L"/>
              </a:rPr>
              <a:t>B</a:t>
            </a:r>
            <a:r>
              <a:rPr lang="en-US" dirty="0" err="1">
                <a:solidFill>
                  <a:srgbClr val="000000"/>
                </a:solidFill>
                <a:latin typeface="VnNimbusRomanNo9L"/>
              </a:rPr>
              <a:t>ỏ</a:t>
            </a:r>
            <a:r>
              <a:rPr lang="en-US" dirty="0">
                <a:solidFill>
                  <a:srgbClr val="000000"/>
                </a:solidFill>
                <a:latin typeface="VnNimbusRomanNo9L"/>
              </a:rPr>
              <a:t> </a:t>
            </a:r>
            <a:r>
              <a:rPr lang="en-US" dirty="0" err="1">
                <a:solidFill>
                  <a:srgbClr val="000000"/>
                </a:solidFill>
                <a:latin typeface="VnNimbusRomanNo9L"/>
              </a:rPr>
              <a:t>lỡ</a:t>
            </a:r>
            <a:r>
              <a:rPr lang="en-US" dirty="0">
                <a:solidFill>
                  <a:srgbClr val="000000"/>
                </a:solidFill>
                <a:latin typeface="VnNimbusRomanNo9L"/>
              </a:rPr>
              <a:t> </a:t>
            </a:r>
            <a:r>
              <a:rPr lang="en-US" dirty="0" err="1">
                <a:solidFill>
                  <a:srgbClr val="000000"/>
                </a:solidFill>
                <a:latin typeface="VnNimbusRomanNo9L"/>
              </a:rPr>
              <a:t>nhiều</a:t>
            </a:r>
            <a:r>
              <a:rPr lang="en-US" dirty="0">
                <a:solidFill>
                  <a:srgbClr val="000000"/>
                </a:solidFill>
                <a:latin typeface="VnNimbusRomanNo9L"/>
              </a:rPr>
              <a:t> </a:t>
            </a:r>
            <a:r>
              <a:rPr lang="en-US" dirty="0" err="1">
                <a:solidFill>
                  <a:srgbClr val="000000"/>
                </a:solidFill>
                <a:latin typeface="VnNimbusRomanNo9L"/>
              </a:rPr>
              <a:t>cơ</a:t>
            </a:r>
            <a:r>
              <a:rPr lang="en-US" dirty="0">
                <a:solidFill>
                  <a:srgbClr val="000000"/>
                </a:solidFill>
                <a:latin typeface="VnNimbusRomanNo9L"/>
              </a:rPr>
              <a:t> </a:t>
            </a:r>
            <a:r>
              <a:rPr lang="en-US" dirty="0" err="1">
                <a:solidFill>
                  <a:srgbClr val="000000"/>
                </a:solidFill>
                <a:latin typeface="VnNimbusRomanNo9L"/>
              </a:rPr>
              <a:t>hội</a:t>
            </a:r>
            <a:r>
              <a:rPr lang="en-US" dirty="0">
                <a:solidFill>
                  <a:srgbClr val="000000"/>
                </a:solidFill>
                <a:latin typeface="VnNimbusRomanNo9L"/>
              </a:rPr>
              <a:t> </a:t>
            </a:r>
            <a:r>
              <a:rPr lang="en-US" dirty="0" err="1">
                <a:solidFill>
                  <a:srgbClr val="000000"/>
                </a:solidFill>
                <a:latin typeface="VnNimbusRomanNo9L"/>
              </a:rPr>
              <a:t>việc</a:t>
            </a:r>
            <a:r>
              <a:rPr lang="en-US" dirty="0">
                <a:solidFill>
                  <a:srgbClr val="000000"/>
                </a:solidFill>
                <a:latin typeface="VnNimbusRomanNo9L"/>
              </a:rPr>
              <a:t> </a:t>
            </a:r>
            <a:r>
              <a:rPr lang="en-US" dirty="0" err="1">
                <a:solidFill>
                  <a:srgbClr val="000000"/>
                </a:solidFill>
                <a:latin typeface="VnNimbusRomanNo9L"/>
              </a:rPr>
              <a:t>làm</a:t>
            </a:r>
            <a:r>
              <a:rPr lang="en-US" dirty="0">
                <a:solidFill>
                  <a:srgbClr val="000000"/>
                </a:solidFill>
                <a:latin typeface="VnNimbusRomanNo9L"/>
              </a:rPr>
              <a:t> </a:t>
            </a:r>
            <a:r>
              <a:rPr lang="en-US" dirty="0" err="1">
                <a:solidFill>
                  <a:srgbClr val="000000"/>
                </a:solidFill>
                <a:latin typeface="VnNimbusRomanNo9L"/>
              </a:rPr>
              <a:t>tốt</a:t>
            </a:r>
            <a:endParaRPr lang="en-US" sz="1800" b="0" i="0" dirty="0">
              <a:solidFill>
                <a:srgbClr val="000000"/>
              </a:solidFill>
              <a:effectLst/>
              <a:latin typeface="VnNimbusRomanNo9L"/>
            </a:endParaRPr>
          </a:p>
          <a:p>
            <a:endParaRPr lang="en-US" dirty="0">
              <a:solidFill>
                <a:srgbClr val="000000"/>
              </a:solidFill>
              <a:latin typeface="VnNimbusRomanNo9L"/>
            </a:endParaRPr>
          </a:p>
          <a:p>
            <a:r>
              <a:rPr lang="vi-VN" sz="1800" b="0" i="0" dirty="0">
                <a:solidFill>
                  <a:srgbClr val="000000"/>
                </a:solidFill>
                <a:effectLst/>
                <a:latin typeface="VnNimbusRomanNo9L"/>
              </a:rPr>
              <a:t>Đồ án này nhằm mục tiêu xây dựng một hệ thống </a:t>
            </a:r>
            <a:r>
              <a:rPr lang="en-US" sz="1800" b="0" i="0" dirty="0" err="1">
                <a:solidFill>
                  <a:srgbClr val="000000"/>
                </a:solidFill>
                <a:effectLst/>
                <a:latin typeface="VnNimbusRomanNo9L"/>
              </a:rPr>
              <a:t>khai</a:t>
            </a:r>
            <a:r>
              <a:rPr lang="en-US" sz="1800" b="0" i="0" dirty="0">
                <a:solidFill>
                  <a:srgbClr val="000000"/>
                </a:solidFill>
                <a:effectLst/>
                <a:latin typeface="VnNimbusRomanNo9L"/>
              </a:rPr>
              <a:t> </a:t>
            </a:r>
            <a:r>
              <a:rPr lang="en-US" sz="1800" b="0" i="0" dirty="0" err="1">
                <a:solidFill>
                  <a:srgbClr val="000000"/>
                </a:solidFill>
                <a:effectLst/>
                <a:latin typeface="VnNimbusRomanNo9L"/>
              </a:rPr>
              <a:t>thác</a:t>
            </a:r>
            <a:r>
              <a:rPr lang="en-US" sz="1800" b="0" i="0" dirty="0">
                <a:solidFill>
                  <a:srgbClr val="000000"/>
                </a:solidFill>
                <a:effectLst/>
                <a:latin typeface="VnNimbusRomanNo9L"/>
              </a:rPr>
              <a:t> </a:t>
            </a:r>
            <a:r>
              <a:rPr lang="vi-VN" sz="1800" b="0" i="0" dirty="0">
                <a:solidFill>
                  <a:srgbClr val="000000"/>
                </a:solidFill>
                <a:effectLst/>
                <a:latin typeface="VnNimbusRomanNo9L"/>
              </a:rPr>
              <a:t>thông tin việc làm toàn diện và hiệu quả thông qua việc thu thập, phân tích và lưu trữ dữ liệu tuyển dụng từ nhiều nguồn khác nhau.</a:t>
            </a:r>
            <a:r>
              <a:rPr lang="vi-VN" dirty="0"/>
              <a:t> </a:t>
            </a:r>
            <a:br>
              <a:rPr lang="vi-VN" dirty="0"/>
            </a:br>
            <a:endParaRPr lang="en-US" dirty="0"/>
          </a:p>
        </p:txBody>
      </p:sp>
    </p:spTree>
    <p:extLst>
      <p:ext uri="{BB962C8B-B14F-4D97-AF65-F5344CB8AC3E}">
        <p14:creationId xmlns:p14="http://schemas.microsoft.com/office/powerpoint/2010/main" val="101329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D0DB-4D13-EEB4-8D08-B01653A072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88DCFB-7A56-FA19-DB04-FF7389294D9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81E67CF7-E6F0-4EC7-6D6E-D20DB0F173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8787C795-7178-EF49-F528-AECBBAA5FDB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Công</a:t>
            </a:r>
            <a:r>
              <a:rPr lang="en-US" dirty="0">
                <a:ln>
                  <a:solidFill>
                    <a:schemeClr val="tx1"/>
                  </a:solidFill>
                </a:ln>
              </a:rPr>
              <a:t> </a:t>
            </a:r>
            <a:r>
              <a:rPr lang="en-US" dirty="0" err="1">
                <a:ln>
                  <a:solidFill>
                    <a:schemeClr val="tx1"/>
                  </a:solidFill>
                </a:ln>
              </a:rPr>
              <a:t>cụ</a:t>
            </a:r>
            <a:r>
              <a:rPr lang="en-US" dirty="0">
                <a:ln>
                  <a:solidFill>
                    <a:schemeClr val="tx1"/>
                  </a:solidFill>
                </a:ln>
              </a:rPr>
              <a:t> </a:t>
            </a:r>
            <a:r>
              <a:rPr lang="en-US" dirty="0" err="1">
                <a:ln>
                  <a:solidFill>
                    <a:schemeClr val="tx1"/>
                  </a:solidFill>
                </a:ln>
              </a:rPr>
              <a:t>sử</a:t>
            </a:r>
            <a:r>
              <a:rPr lang="en-US" dirty="0">
                <a:ln>
                  <a:solidFill>
                    <a:schemeClr val="tx1"/>
                  </a:solidFill>
                </a:ln>
              </a:rPr>
              <a:t> </a:t>
            </a:r>
            <a:r>
              <a:rPr lang="en-US" dirty="0" err="1">
                <a:ln>
                  <a:solidFill>
                    <a:schemeClr val="tx1"/>
                  </a:solidFill>
                </a:ln>
              </a:rPr>
              <a:t>dụng</a:t>
            </a:r>
            <a:r>
              <a:rPr lang="en-US" dirty="0">
                <a:ln>
                  <a:solidFill>
                    <a:schemeClr val="tx1"/>
                  </a:solidFill>
                </a:ln>
              </a:rPr>
              <a:t> </a:t>
            </a:r>
            <a:r>
              <a:rPr lang="en-US" dirty="0" err="1">
                <a:ln>
                  <a:solidFill>
                    <a:schemeClr val="tx1"/>
                  </a:solidFill>
                </a:ln>
              </a:rPr>
              <a:t>thu</a:t>
            </a:r>
            <a:r>
              <a:rPr lang="en-US" dirty="0">
                <a:ln>
                  <a:solidFill>
                    <a:schemeClr val="tx1"/>
                  </a:solidFill>
                </a:ln>
              </a:rPr>
              <a:t> </a:t>
            </a:r>
            <a:r>
              <a:rPr lang="en-US" dirty="0" err="1">
                <a:ln>
                  <a:solidFill>
                    <a:schemeClr val="tx1"/>
                  </a:solidFill>
                </a:ln>
              </a:rPr>
              <a:t>thập</a:t>
            </a:r>
            <a:r>
              <a:rPr lang="en-US" dirty="0">
                <a:ln>
                  <a:solidFill>
                    <a:schemeClr val="tx1"/>
                  </a:solidFill>
                </a:ln>
              </a:rPr>
              <a:t> </a:t>
            </a:r>
            <a:r>
              <a:rPr lang="en-US" dirty="0" err="1">
                <a:ln>
                  <a:solidFill>
                    <a:schemeClr val="tx1"/>
                  </a:solidFill>
                </a:ln>
              </a:rPr>
              <a:t>dữ</a:t>
            </a:r>
            <a:r>
              <a:rPr lang="en-US" dirty="0">
                <a:ln>
                  <a:solidFill>
                    <a:schemeClr val="tx1"/>
                  </a:solidFill>
                </a:ln>
              </a:rPr>
              <a:t> </a:t>
            </a:r>
            <a:r>
              <a:rPr lang="en-US" dirty="0" err="1">
                <a:ln>
                  <a:solidFill>
                    <a:schemeClr val="tx1"/>
                  </a:solidFill>
                </a:ln>
              </a:rPr>
              <a:t>liệu</a:t>
            </a:r>
            <a:br>
              <a:rPr lang="en-US" dirty="0">
                <a:ln>
                  <a:solidFill>
                    <a:schemeClr val="tx1"/>
                  </a:solidFill>
                </a:ln>
              </a:rPr>
            </a:br>
            <a:endParaRPr lang="en-US" dirty="0">
              <a:ln>
                <a:solidFill>
                  <a:schemeClr val="tx1"/>
                </a:solidFill>
              </a:ln>
            </a:endParaRPr>
          </a:p>
        </p:txBody>
      </p:sp>
      <p:pic>
        <p:nvPicPr>
          <p:cNvPr id="3074" name="Picture 2" descr="What is Scrapy? A Complete Overview of the Scrapy">
            <a:extLst>
              <a:ext uri="{FF2B5EF4-FFF2-40B4-BE49-F238E27FC236}">
                <a16:creationId xmlns:a16="http://schemas.microsoft.com/office/drawing/2014/main" id="{5614F2A2-E7E5-6108-F8C6-54AAE6380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9" y="2063767"/>
            <a:ext cx="1757362" cy="17573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enium for Beginners: Automating a Search on YouTube - DEV Community">
            <a:extLst>
              <a:ext uri="{FF2B5EF4-FFF2-40B4-BE49-F238E27FC236}">
                <a16:creationId xmlns:a16="http://schemas.microsoft.com/office/drawing/2014/main" id="{EC30B38D-0031-BD61-127A-ECFC944DD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7002" y="1525655"/>
            <a:ext cx="4535193" cy="25510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autiful Soup: A Python Library for Web Scraping | by Fares Hassan | Dev  Genius">
            <a:extLst>
              <a:ext uri="{FF2B5EF4-FFF2-40B4-BE49-F238E27FC236}">
                <a16:creationId xmlns:a16="http://schemas.microsoft.com/office/drawing/2014/main" id="{43DBF431-BB32-DB7B-1F4E-7EFF4D0BA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2060" y="4271456"/>
            <a:ext cx="3267075" cy="1400175"/>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302446AF-1256-FEDE-4778-83A92BA6D4A3}"/>
              </a:ext>
            </a:extLst>
          </p:cNvPr>
          <p:cNvSpPr txBox="1"/>
          <p:nvPr/>
        </p:nvSpPr>
        <p:spPr>
          <a:xfrm>
            <a:off x="912505" y="1694435"/>
            <a:ext cx="884601" cy="400110"/>
          </a:xfrm>
          <a:prstGeom prst="rect">
            <a:avLst/>
          </a:prstGeom>
          <a:noFill/>
        </p:spPr>
        <p:txBody>
          <a:bodyPr wrap="none" rtlCol="0">
            <a:spAutoFit/>
          </a:bodyPr>
          <a:lstStyle/>
          <a:p>
            <a:r>
              <a:rPr lang="en-US" sz="2000" b="1" dirty="0"/>
              <a:t>Scrapy</a:t>
            </a:r>
          </a:p>
        </p:txBody>
      </p:sp>
      <p:sp>
        <p:nvSpPr>
          <p:cNvPr id="8" name="Hộp Văn bản 7">
            <a:extLst>
              <a:ext uri="{FF2B5EF4-FFF2-40B4-BE49-F238E27FC236}">
                <a16:creationId xmlns:a16="http://schemas.microsoft.com/office/drawing/2014/main" id="{49E3BCFF-8F33-D20A-C82F-902E440D1124}"/>
              </a:ext>
            </a:extLst>
          </p:cNvPr>
          <p:cNvSpPr txBox="1"/>
          <p:nvPr/>
        </p:nvSpPr>
        <p:spPr>
          <a:xfrm>
            <a:off x="5294005" y="1694435"/>
            <a:ext cx="1175322" cy="400110"/>
          </a:xfrm>
          <a:prstGeom prst="rect">
            <a:avLst/>
          </a:prstGeom>
          <a:noFill/>
        </p:spPr>
        <p:txBody>
          <a:bodyPr wrap="none" rtlCol="0">
            <a:spAutoFit/>
          </a:bodyPr>
          <a:lstStyle/>
          <a:p>
            <a:r>
              <a:rPr lang="en-US" sz="2000" b="1" dirty="0"/>
              <a:t>Selenium</a:t>
            </a:r>
          </a:p>
        </p:txBody>
      </p:sp>
      <p:sp>
        <p:nvSpPr>
          <p:cNvPr id="9" name="Hộp Văn bản 8">
            <a:extLst>
              <a:ext uri="{FF2B5EF4-FFF2-40B4-BE49-F238E27FC236}">
                <a16:creationId xmlns:a16="http://schemas.microsoft.com/office/drawing/2014/main" id="{65A24FD5-BF14-09DA-1E44-FED1F1A757CD}"/>
              </a:ext>
            </a:extLst>
          </p:cNvPr>
          <p:cNvSpPr txBox="1"/>
          <p:nvPr/>
        </p:nvSpPr>
        <p:spPr>
          <a:xfrm>
            <a:off x="3813628" y="4060815"/>
            <a:ext cx="1691489" cy="400110"/>
          </a:xfrm>
          <a:prstGeom prst="rect">
            <a:avLst/>
          </a:prstGeom>
          <a:noFill/>
        </p:spPr>
        <p:txBody>
          <a:bodyPr wrap="none" rtlCol="0">
            <a:spAutoFit/>
          </a:bodyPr>
          <a:lstStyle/>
          <a:p>
            <a:r>
              <a:rPr lang="en-US" sz="2000" b="1" dirty="0" err="1"/>
              <a:t>BeautifulSoup</a:t>
            </a:r>
            <a:endParaRPr lang="en-US" sz="2000" b="1" dirty="0"/>
          </a:p>
        </p:txBody>
      </p:sp>
    </p:spTree>
    <p:extLst>
      <p:ext uri="{BB962C8B-B14F-4D97-AF65-F5344CB8AC3E}">
        <p14:creationId xmlns:p14="http://schemas.microsoft.com/office/powerpoint/2010/main" val="346588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8D0DB-4D13-EEB4-8D08-B01653A0721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88DCFB-7A56-FA19-DB04-FF7389294D9C}"/>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81E67CF7-E6F0-4EC7-6D6E-D20DB0F173AF}"/>
              </a:ext>
            </a:extLst>
          </p:cNvPr>
          <p:cNvSpPr>
            <a:spLocks noGrp="1"/>
          </p:cNvSpPr>
          <p:nvPr>
            <p:ph type="title"/>
          </p:nvPr>
        </p:nvSpPr>
        <p:spPr>
          <a:xfrm>
            <a:off x="254052" y="112543"/>
            <a:ext cx="8635896" cy="436098"/>
          </a:xfrm>
          <a:prstGeom prst="rect">
            <a:avLst/>
          </a:prstGeom>
        </p:spPr>
        <p:txBody>
          <a:bodyPr/>
          <a:lstStyle/>
          <a:p>
            <a:pPr marL="514350" indent="-514350">
              <a:buFont typeface="+mj-lt"/>
              <a:buAutoNum type="arabicPeriod"/>
            </a:pPr>
            <a:r>
              <a:rPr lang="en-US" err="1"/>
              <a:t>Khảo</a:t>
            </a:r>
            <a:r>
              <a:rPr lang="en-US"/>
              <a:t> </a:t>
            </a:r>
            <a:r>
              <a:rPr lang="en-US" err="1"/>
              <a:t>sát</a:t>
            </a:r>
            <a:r>
              <a:rPr lang="en-US"/>
              <a:t> </a:t>
            </a:r>
            <a:br>
              <a:rPr lang="en-US"/>
            </a:br>
            <a:endParaRPr lang="en-US"/>
          </a:p>
        </p:txBody>
      </p:sp>
      <p:sp>
        <p:nvSpPr>
          <p:cNvPr id="6" name="Title 1">
            <a:extLst>
              <a:ext uri="{FF2B5EF4-FFF2-40B4-BE49-F238E27FC236}">
                <a16:creationId xmlns:a16="http://schemas.microsoft.com/office/drawing/2014/main" id="{8787C795-7178-EF49-F528-AECBBAA5FDBF}"/>
              </a:ext>
            </a:extLst>
          </p:cNvPr>
          <p:cNvSpPr txBox="1">
            <a:spLocks/>
          </p:cNvSpPr>
          <p:nvPr/>
        </p:nvSpPr>
        <p:spPr>
          <a:xfrm>
            <a:off x="247650" y="713282"/>
            <a:ext cx="8635896"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err="1">
                <a:ln>
                  <a:solidFill>
                    <a:schemeClr val="tx1"/>
                  </a:solidFill>
                </a:ln>
              </a:rPr>
              <a:t>Công</a:t>
            </a:r>
            <a:r>
              <a:rPr lang="en-US" dirty="0">
                <a:ln>
                  <a:solidFill>
                    <a:schemeClr val="tx1"/>
                  </a:solidFill>
                </a:ln>
              </a:rPr>
              <a:t> </a:t>
            </a:r>
            <a:r>
              <a:rPr lang="en-US" dirty="0" err="1">
                <a:ln>
                  <a:solidFill>
                    <a:schemeClr val="tx1"/>
                  </a:solidFill>
                </a:ln>
              </a:rPr>
              <a:t>cụ</a:t>
            </a:r>
            <a:r>
              <a:rPr lang="en-US" dirty="0">
                <a:ln>
                  <a:solidFill>
                    <a:schemeClr val="tx1"/>
                  </a:solidFill>
                </a:ln>
              </a:rPr>
              <a:t> </a:t>
            </a:r>
            <a:r>
              <a:rPr lang="en-US" dirty="0" err="1">
                <a:ln>
                  <a:solidFill>
                    <a:schemeClr val="tx1"/>
                  </a:solidFill>
                </a:ln>
              </a:rPr>
              <a:t>sử</a:t>
            </a:r>
            <a:r>
              <a:rPr lang="en-US" dirty="0">
                <a:ln>
                  <a:solidFill>
                    <a:schemeClr val="tx1"/>
                  </a:solidFill>
                </a:ln>
              </a:rPr>
              <a:t> </a:t>
            </a:r>
            <a:r>
              <a:rPr lang="en-US" dirty="0" err="1">
                <a:ln>
                  <a:solidFill>
                    <a:schemeClr val="tx1"/>
                  </a:solidFill>
                </a:ln>
              </a:rPr>
              <a:t>dụng</a:t>
            </a:r>
            <a:r>
              <a:rPr lang="en-US" dirty="0">
                <a:ln>
                  <a:solidFill>
                    <a:schemeClr val="tx1"/>
                  </a:solidFill>
                </a:ln>
              </a:rPr>
              <a:t> </a:t>
            </a:r>
            <a:br>
              <a:rPr lang="en-US" dirty="0">
                <a:ln>
                  <a:solidFill>
                    <a:schemeClr val="tx1"/>
                  </a:solidFill>
                </a:ln>
              </a:rPr>
            </a:br>
            <a:endParaRPr lang="en-US" dirty="0">
              <a:ln>
                <a:solidFill>
                  <a:schemeClr val="tx1"/>
                </a:solidFill>
              </a:ln>
            </a:endParaRPr>
          </a:p>
        </p:txBody>
      </p:sp>
      <p:sp>
        <p:nvSpPr>
          <p:cNvPr id="7" name="Hộp Văn bản 6">
            <a:extLst>
              <a:ext uri="{FF2B5EF4-FFF2-40B4-BE49-F238E27FC236}">
                <a16:creationId xmlns:a16="http://schemas.microsoft.com/office/drawing/2014/main" id="{302446AF-1256-FEDE-4778-83A92BA6D4A3}"/>
              </a:ext>
            </a:extLst>
          </p:cNvPr>
          <p:cNvSpPr txBox="1"/>
          <p:nvPr/>
        </p:nvSpPr>
        <p:spPr>
          <a:xfrm>
            <a:off x="970166" y="4371975"/>
            <a:ext cx="938077" cy="400110"/>
          </a:xfrm>
          <a:prstGeom prst="rect">
            <a:avLst/>
          </a:prstGeom>
          <a:noFill/>
        </p:spPr>
        <p:txBody>
          <a:bodyPr wrap="none" rtlCol="0">
            <a:spAutoFit/>
          </a:bodyPr>
          <a:lstStyle/>
          <a:p>
            <a:r>
              <a:rPr lang="en-US" sz="2000" b="1" dirty="0"/>
              <a:t>MySQL</a:t>
            </a:r>
          </a:p>
        </p:txBody>
      </p:sp>
      <p:pic>
        <p:nvPicPr>
          <p:cNvPr id="7172" name="Picture 4" descr="MySQL API Integrations - Pipedream">
            <a:extLst>
              <a:ext uri="{FF2B5EF4-FFF2-40B4-BE49-F238E27FC236}">
                <a16:creationId xmlns:a16="http://schemas.microsoft.com/office/drawing/2014/main" id="{AAB656D0-71B0-D1C0-D4AD-292F6C4D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33" y="1963105"/>
            <a:ext cx="2094545" cy="209454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is Power BI? - Beginner's Guide to Power BI | DataCamp">
            <a:extLst>
              <a:ext uri="{FF2B5EF4-FFF2-40B4-BE49-F238E27FC236}">
                <a16:creationId xmlns:a16="http://schemas.microsoft.com/office/drawing/2014/main" id="{6D9B5AAC-E64D-C88E-82D4-C75CC0FB9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889" y="1839078"/>
            <a:ext cx="2566987" cy="2528936"/>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2">
            <a:extLst>
              <a:ext uri="{FF2B5EF4-FFF2-40B4-BE49-F238E27FC236}">
                <a16:creationId xmlns:a16="http://schemas.microsoft.com/office/drawing/2014/main" id="{EF760B8A-DAD1-9169-3D8C-5E2493DE74DB}"/>
              </a:ext>
            </a:extLst>
          </p:cNvPr>
          <p:cNvSpPr txBox="1"/>
          <p:nvPr/>
        </p:nvSpPr>
        <p:spPr>
          <a:xfrm>
            <a:off x="6408941" y="4335478"/>
            <a:ext cx="1077346" cy="400110"/>
          </a:xfrm>
          <a:prstGeom prst="rect">
            <a:avLst/>
          </a:prstGeom>
          <a:noFill/>
        </p:spPr>
        <p:txBody>
          <a:bodyPr wrap="none" rtlCol="0">
            <a:spAutoFit/>
          </a:bodyPr>
          <a:lstStyle/>
          <a:p>
            <a:r>
              <a:rPr lang="en-US" sz="2000" b="1" dirty="0" err="1"/>
              <a:t>PowerBI</a:t>
            </a:r>
            <a:endParaRPr lang="en-US" sz="2000" b="1" dirty="0"/>
          </a:p>
        </p:txBody>
      </p:sp>
    </p:spTree>
    <p:extLst>
      <p:ext uri="{BB962C8B-B14F-4D97-AF65-F5344CB8AC3E}">
        <p14:creationId xmlns:p14="http://schemas.microsoft.com/office/powerpoint/2010/main" val="26371556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2503</TotalTime>
  <Words>2171</Words>
  <Application>Microsoft Office PowerPoint</Application>
  <PresentationFormat>Trình chiếu Trên màn hình (4:3)</PresentationFormat>
  <Paragraphs>272</Paragraphs>
  <Slides>36</Slides>
  <Notes>28</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36</vt:i4>
      </vt:variant>
    </vt:vector>
  </HeadingPairs>
  <TitlesOfParts>
    <vt:vector size="43" baseType="lpstr">
      <vt:lpstr>Aptos Narrow</vt:lpstr>
      <vt:lpstr>Arial</vt:lpstr>
      <vt:lpstr>Calibri</vt:lpstr>
      <vt:lpstr>Courier New</vt:lpstr>
      <vt:lpstr>Lato</vt:lpstr>
      <vt:lpstr>VnNimbusRomanNo9L</vt:lpstr>
      <vt:lpstr>Office Theme</vt:lpstr>
      <vt:lpstr>Bản trình bày PowerPoint</vt:lpstr>
      <vt:lpstr>Nội dung</vt:lpstr>
      <vt:lpstr>1. Khảo sát</vt:lpstr>
      <vt:lpstr>Khảo sát  </vt:lpstr>
      <vt:lpstr>Khảo sát  </vt:lpstr>
      <vt:lpstr>Khảo sát  </vt:lpstr>
      <vt:lpstr>Khảo sát  </vt:lpstr>
      <vt:lpstr>Khảo sát  </vt:lpstr>
      <vt:lpstr>Khảo sát  </vt:lpstr>
      <vt:lpstr>Khảo sát  </vt:lpstr>
      <vt:lpstr>Khảo sát  </vt:lpstr>
      <vt:lpstr>2. Trọng tâm đồ án</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Phân tích và thiết kế </vt:lpstr>
      <vt:lpstr>3. Xây dựng báo cáo và website</vt:lpstr>
      <vt:lpstr>Báo cáo so sánh tổng quan ngành IT</vt:lpstr>
      <vt:lpstr>Báo cáo so sánh các ngành con trong IT</vt:lpstr>
      <vt:lpstr>So sánh các vị trí trong ngành con </vt:lpstr>
      <vt:lpstr>Tổng hợp yêu cầu cho từng lĩnh vực </vt:lpstr>
      <vt:lpstr>Giao diện trang chủ website</vt:lpstr>
      <vt:lpstr>Giao diện sau tìm kiếm “dữ liệu”</vt:lpstr>
      <vt:lpstr>4. Kết luận </vt:lpstr>
      <vt:lpstr>4. Kết luận</vt:lpstr>
      <vt:lpstr>4. Kết luận</vt:lpstr>
      <vt:lpstr>4. Kết luận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Duong Cong Thai 20216883</cp:lastModifiedBy>
  <cp:revision>42</cp:revision>
  <cp:lastPrinted>2024-02-20T16:45:20Z</cp:lastPrinted>
  <dcterms:created xsi:type="dcterms:W3CDTF">2021-05-28T04:32:29Z</dcterms:created>
  <dcterms:modified xsi:type="dcterms:W3CDTF">2024-07-03T01:04:16Z</dcterms:modified>
</cp:coreProperties>
</file>